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2881F-D016-467D-A327-D4C6D9884EC2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4D185712-12DB-4234-9623-EA0B03B88A48}">
      <dgm:prSet phldrT="[Tekst]" custT="1"/>
      <dgm:spPr/>
      <dgm:t>
        <a:bodyPr/>
        <a:lstStyle/>
        <a:p>
          <a:r>
            <a:rPr lang="pl-PL" sz="1600">
              <a:latin typeface="+mn-lt"/>
            </a:rPr>
            <a:t>Przesłanki i uwarunkowania aktualizacji </a:t>
          </a:r>
        </a:p>
      </dgm:t>
    </dgm:pt>
    <dgm:pt modelId="{01A22A46-9D2B-403D-ACC4-7E90AA13C133}" type="parTrans" cxnId="{13CC4DB7-14A2-4B7C-8A3E-FC9FDD6CE1D2}">
      <dgm:prSet/>
      <dgm:spPr/>
      <dgm:t>
        <a:bodyPr/>
        <a:lstStyle/>
        <a:p>
          <a:endParaRPr lang="pl-PL" sz="1600">
            <a:latin typeface="+mn-lt"/>
          </a:endParaRPr>
        </a:p>
      </dgm:t>
    </dgm:pt>
    <dgm:pt modelId="{5DED2F0F-09CA-449D-B8C3-4DE595A631D1}" type="sibTrans" cxnId="{13CC4DB7-14A2-4B7C-8A3E-FC9FDD6CE1D2}">
      <dgm:prSet/>
      <dgm:spPr/>
      <dgm:t>
        <a:bodyPr/>
        <a:lstStyle/>
        <a:p>
          <a:endParaRPr lang="pl-PL" sz="1600">
            <a:latin typeface="+mn-lt"/>
          </a:endParaRPr>
        </a:p>
      </dgm:t>
    </dgm:pt>
    <dgm:pt modelId="{91318583-1491-4E3B-B777-01FEC42F7089}">
      <dgm:prSet phldrT="[Tekst]" custT="1"/>
      <dgm:spPr/>
      <dgm:t>
        <a:bodyPr/>
        <a:lstStyle/>
        <a:p>
          <a:r>
            <a:rPr lang="pl-PL" sz="1600">
              <a:latin typeface="+mn-lt"/>
            </a:rPr>
            <a:t>procesy globalne</a:t>
          </a:r>
        </a:p>
      </dgm:t>
    </dgm:pt>
    <dgm:pt modelId="{A5C46798-3953-4831-9B27-808D0655CAE1}" type="parTrans" cxnId="{E1870D24-9815-4053-9F02-9B7E9F76BAF0}">
      <dgm:prSet custT="1"/>
      <dgm:spPr/>
      <dgm:t>
        <a:bodyPr/>
        <a:lstStyle/>
        <a:p>
          <a:endParaRPr lang="pl-PL" sz="1600">
            <a:latin typeface="+mn-lt"/>
          </a:endParaRPr>
        </a:p>
      </dgm:t>
    </dgm:pt>
    <dgm:pt modelId="{A37F3370-5C4D-4CCE-9E30-6CAF6F93EE34}" type="sibTrans" cxnId="{E1870D24-9815-4053-9F02-9B7E9F76BAF0}">
      <dgm:prSet/>
      <dgm:spPr/>
      <dgm:t>
        <a:bodyPr/>
        <a:lstStyle/>
        <a:p>
          <a:endParaRPr lang="pl-PL" sz="1600">
            <a:latin typeface="+mn-lt"/>
          </a:endParaRPr>
        </a:p>
      </dgm:t>
    </dgm:pt>
    <dgm:pt modelId="{53C229D0-106A-42E3-8817-D5637B507C17}">
      <dgm:prSet phldrT="[Tekst]" custT="1"/>
      <dgm:spPr/>
      <dgm:t>
        <a:bodyPr/>
        <a:lstStyle/>
        <a:p>
          <a:r>
            <a:rPr lang="pl-PL" sz="1600">
              <a:latin typeface="+mn-lt"/>
            </a:rPr>
            <a:t>krajowa pollityka rozwoju </a:t>
          </a:r>
        </a:p>
      </dgm:t>
    </dgm:pt>
    <dgm:pt modelId="{EB0399EE-B992-46A5-8AA9-6A8C3406347F}" type="parTrans" cxnId="{084B6281-B1B2-46B6-B615-A0A45D5C3328}">
      <dgm:prSet custT="1"/>
      <dgm:spPr/>
      <dgm:t>
        <a:bodyPr/>
        <a:lstStyle/>
        <a:p>
          <a:endParaRPr lang="pl-PL" sz="1600">
            <a:latin typeface="+mn-lt"/>
          </a:endParaRPr>
        </a:p>
      </dgm:t>
    </dgm:pt>
    <dgm:pt modelId="{CCABA5A8-2386-4A82-B9D7-208C9AD72DDD}" type="sibTrans" cxnId="{084B6281-B1B2-46B6-B615-A0A45D5C3328}">
      <dgm:prSet/>
      <dgm:spPr/>
      <dgm:t>
        <a:bodyPr/>
        <a:lstStyle/>
        <a:p>
          <a:endParaRPr lang="pl-PL" sz="1600">
            <a:latin typeface="+mn-lt"/>
          </a:endParaRPr>
        </a:p>
      </dgm:t>
    </dgm:pt>
    <dgm:pt modelId="{9E9D3A5D-02FD-49E0-B8AE-B4FE6CB2D806}">
      <dgm:prSet phldrT="[Tekst]" custT="1"/>
      <dgm:spPr/>
      <dgm:t>
        <a:bodyPr/>
        <a:lstStyle/>
        <a:p>
          <a:r>
            <a:rPr lang="pl-PL" sz="1600" dirty="0">
              <a:latin typeface="+mn-lt"/>
            </a:rPr>
            <a:t>pozycja rozwojowa i potrzeby województwa</a:t>
          </a:r>
        </a:p>
      </dgm:t>
    </dgm:pt>
    <dgm:pt modelId="{D044E889-A879-4F02-BA09-4A1A009FAB92}" type="parTrans" cxnId="{02FE4A6B-C9BE-45C2-83DC-65CBD4385816}">
      <dgm:prSet custT="1"/>
      <dgm:spPr/>
      <dgm:t>
        <a:bodyPr/>
        <a:lstStyle/>
        <a:p>
          <a:endParaRPr lang="pl-PL" sz="1600">
            <a:latin typeface="+mn-lt"/>
          </a:endParaRPr>
        </a:p>
      </dgm:t>
    </dgm:pt>
    <dgm:pt modelId="{A7762510-0137-4C2F-90BF-36BC728FF4ED}" type="sibTrans" cxnId="{02FE4A6B-C9BE-45C2-83DC-65CBD4385816}">
      <dgm:prSet/>
      <dgm:spPr/>
      <dgm:t>
        <a:bodyPr/>
        <a:lstStyle/>
        <a:p>
          <a:endParaRPr lang="pl-PL" sz="1600">
            <a:latin typeface="+mn-lt"/>
          </a:endParaRPr>
        </a:p>
      </dgm:t>
    </dgm:pt>
    <dgm:pt modelId="{A069988B-1272-4002-8695-63D8DB4D9921}">
      <dgm:prSet custT="1"/>
      <dgm:spPr/>
      <dgm:t>
        <a:bodyPr/>
        <a:lstStyle/>
        <a:p>
          <a:r>
            <a:rPr lang="pl-PL" sz="1600" dirty="0">
              <a:latin typeface="+mn-lt"/>
            </a:rPr>
            <a:t>polityki UE</a:t>
          </a:r>
        </a:p>
      </dgm:t>
    </dgm:pt>
    <dgm:pt modelId="{92C0756E-B1F0-475C-9CE3-510B4A12EEFB}" type="parTrans" cxnId="{B8A2DF7D-E609-4B1F-A06A-C3000F1FBEE2}">
      <dgm:prSet custT="1"/>
      <dgm:spPr/>
      <dgm:t>
        <a:bodyPr/>
        <a:lstStyle/>
        <a:p>
          <a:endParaRPr lang="pl-PL" sz="1600">
            <a:latin typeface="+mn-lt"/>
          </a:endParaRPr>
        </a:p>
      </dgm:t>
    </dgm:pt>
    <dgm:pt modelId="{9BDFD5A1-357C-4FD2-98D8-8BC7BE6E8FDD}" type="sibTrans" cxnId="{B8A2DF7D-E609-4B1F-A06A-C3000F1FBEE2}">
      <dgm:prSet/>
      <dgm:spPr/>
      <dgm:t>
        <a:bodyPr/>
        <a:lstStyle/>
        <a:p>
          <a:endParaRPr lang="pl-PL" sz="1600">
            <a:latin typeface="+mn-lt"/>
          </a:endParaRPr>
        </a:p>
      </dgm:t>
    </dgm:pt>
    <dgm:pt modelId="{010B6860-9578-47EB-845D-5E96F6B30A85}">
      <dgm:prSet custT="1"/>
      <dgm:spPr/>
      <dgm:t>
        <a:bodyPr/>
        <a:lstStyle/>
        <a:p>
          <a:r>
            <a:rPr lang="pl-PL" sz="1600">
              <a:latin typeface="+mn-lt"/>
            </a:rPr>
            <a:t>przepisy i otoczenie prawne</a:t>
          </a:r>
        </a:p>
      </dgm:t>
    </dgm:pt>
    <dgm:pt modelId="{9123BFFF-4111-4651-8099-805924EC797F}" type="parTrans" cxnId="{973F4D4D-82D0-44D5-B121-AF2E463D0F52}">
      <dgm:prSet custT="1"/>
      <dgm:spPr/>
      <dgm:t>
        <a:bodyPr/>
        <a:lstStyle/>
        <a:p>
          <a:endParaRPr lang="pl-PL" sz="1600">
            <a:latin typeface="+mn-lt"/>
          </a:endParaRPr>
        </a:p>
      </dgm:t>
    </dgm:pt>
    <dgm:pt modelId="{AEBE1512-35E1-4892-80B0-64D4D35790C8}" type="sibTrans" cxnId="{973F4D4D-82D0-44D5-B121-AF2E463D0F52}">
      <dgm:prSet/>
      <dgm:spPr/>
      <dgm:t>
        <a:bodyPr/>
        <a:lstStyle/>
        <a:p>
          <a:endParaRPr lang="pl-PL" sz="1600">
            <a:latin typeface="+mn-lt"/>
          </a:endParaRPr>
        </a:p>
      </dgm:t>
    </dgm:pt>
    <dgm:pt modelId="{06F3CE5F-8B0E-498C-AD37-D12A404787EF}" type="pres">
      <dgm:prSet presAssocID="{57C2881F-D016-467D-A327-D4C6D9884E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FFD62-7724-4E02-87C3-13F3381737E2}" type="pres">
      <dgm:prSet presAssocID="{4D185712-12DB-4234-9623-EA0B03B88A48}" presName="root1" presStyleCnt="0"/>
      <dgm:spPr/>
    </dgm:pt>
    <dgm:pt modelId="{38048029-E139-4C6C-9E29-B3EB68B0BC3B}" type="pres">
      <dgm:prSet presAssocID="{4D185712-12DB-4234-9623-EA0B03B88A4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807602-40BC-4EBD-B9AC-E4C6D8A054ED}" type="pres">
      <dgm:prSet presAssocID="{4D185712-12DB-4234-9623-EA0B03B88A48}" presName="level2hierChild" presStyleCnt="0"/>
      <dgm:spPr/>
    </dgm:pt>
    <dgm:pt modelId="{CF905F49-875D-4809-8BCB-99127B784ED8}" type="pres">
      <dgm:prSet presAssocID="{A5C46798-3953-4831-9B27-808D0655CAE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5104C75-C807-4950-8E17-3336682E2119}" type="pres">
      <dgm:prSet presAssocID="{A5C46798-3953-4831-9B27-808D0655CAE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0EB78D0-948D-4F28-8489-7695967D13CA}" type="pres">
      <dgm:prSet presAssocID="{91318583-1491-4E3B-B777-01FEC42F7089}" presName="root2" presStyleCnt="0"/>
      <dgm:spPr/>
    </dgm:pt>
    <dgm:pt modelId="{EB7E64F1-B9A6-4E0E-A268-58C3AD35A202}" type="pres">
      <dgm:prSet presAssocID="{91318583-1491-4E3B-B777-01FEC42F7089}" presName="LevelTwoTextNode" presStyleLbl="node2" presStyleIdx="0" presStyleCnt="5" custScaleX="134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CD749-1E9A-457A-B3E0-39C1E2D71029}" type="pres">
      <dgm:prSet presAssocID="{91318583-1491-4E3B-B777-01FEC42F7089}" presName="level3hierChild" presStyleCnt="0"/>
      <dgm:spPr/>
    </dgm:pt>
    <dgm:pt modelId="{65EA9328-109B-4EE9-9631-154DAE6CAE9F}" type="pres">
      <dgm:prSet presAssocID="{92C0756E-B1F0-475C-9CE3-510B4A12EEF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9ACF893B-81C0-4259-ACCC-D23EF960C63C}" type="pres">
      <dgm:prSet presAssocID="{92C0756E-B1F0-475C-9CE3-510B4A12EEF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0086F04-2EC0-488A-84B3-650A35444880}" type="pres">
      <dgm:prSet presAssocID="{A069988B-1272-4002-8695-63D8DB4D9921}" presName="root2" presStyleCnt="0"/>
      <dgm:spPr/>
    </dgm:pt>
    <dgm:pt modelId="{9ADFE6DD-9DE0-4E72-8BBB-CD60DE07535C}" type="pres">
      <dgm:prSet presAssocID="{A069988B-1272-4002-8695-63D8DB4D9921}" presName="LevelTwoTextNode" presStyleLbl="node2" presStyleIdx="1" presStyleCnt="5" custScaleX="134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88E4B7-8CC3-4C0C-8984-2D9AF573CC7F}" type="pres">
      <dgm:prSet presAssocID="{A069988B-1272-4002-8695-63D8DB4D9921}" presName="level3hierChild" presStyleCnt="0"/>
      <dgm:spPr/>
    </dgm:pt>
    <dgm:pt modelId="{11930915-DC9E-49E7-9C0D-DCCE9CEB1B4D}" type="pres">
      <dgm:prSet presAssocID="{EB0399EE-B992-46A5-8AA9-6A8C3406347F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A146104D-7303-4541-999B-DD8AF9CF79F6}" type="pres">
      <dgm:prSet presAssocID="{EB0399EE-B992-46A5-8AA9-6A8C3406347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44884C3-C5E4-4B32-8457-59E383C821F6}" type="pres">
      <dgm:prSet presAssocID="{53C229D0-106A-42E3-8817-D5637B507C17}" presName="root2" presStyleCnt="0"/>
      <dgm:spPr/>
    </dgm:pt>
    <dgm:pt modelId="{35836714-4DA8-4911-B477-380EB41C50BC}" type="pres">
      <dgm:prSet presAssocID="{53C229D0-106A-42E3-8817-D5637B507C17}" presName="LevelTwoTextNode" presStyleLbl="node2" presStyleIdx="2" presStyleCnt="5" custScaleX="134080" custLinFactNeighborY="-4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A4D94D-49C5-4E95-BF42-FF00507B8639}" type="pres">
      <dgm:prSet presAssocID="{53C229D0-106A-42E3-8817-D5637B507C17}" presName="level3hierChild" presStyleCnt="0"/>
      <dgm:spPr/>
    </dgm:pt>
    <dgm:pt modelId="{13E35675-F839-4E35-9459-7A9A52660684}" type="pres">
      <dgm:prSet presAssocID="{D044E889-A879-4F02-BA09-4A1A009FAB92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6102AF80-1905-469F-AC85-38A63F0C4201}" type="pres">
      <dgm:prSet presAssocID="{D044E889-A879-4F02-BA09-4A1A009FAB9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83E5D456-5AD7-4F6B-8DE8-90DB9B50D3F0}" type="pres">
      <dgm:prSet presAssocID="{9E9D3A5D-02FD-49E0-B8AE-B4FE6CB2D806}" presName="root2" presStyleCnt="0"/>
      <dgm:spPr/>
    </dgm:pt>
    <dgm:pt modelId="{5036B968-3899-4C32-B377-3DF2A82D7816}" type="pres">
      <dgm:prSet presAssocID="{9E9D3A5D-02FD-49E0-B8AE-B4FE6CB2D806}" presName="LevelTwoTextNode" presStyleLbl="node2" presStyleIdx="3" presStyleCnt="5" custScaleX="1358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56385-D56C-43F9-93D2-F24FEB3C4F24}" type="pres">
      <dgm:prSet presAssocID="{9E9D3A5D-02FD-49E0-B8AE-B4FE6CB2D806}" presName="level3hierChild" presStyleCnt="0"/>
      <dgm:spPr/>
    </dgm:pt>
    <dgm:pt modelId="{8564EE3F-B26D-4E88-B123-E5A97B1D1648}" type="pres">
      <dgm:prSet presAssocID="{9123BFFF-4111-4651-8099-805924EC797F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7A6CFA74-C40A-44E3-B8E0-A0A54F73ED4D}" type="pres">
      <dgm:prSet presAssocID="{9123BFFF-4111-4651-8099-805924EC797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BC7775C-CE30-4143-9F33-6722B99E1D79}" type="pres">
      <dgm:prSet presAssocID="{010B6860-9578-47EB-845D-5E96F6B30A85}" presName="root2" presStyleCnt="0"/>
      <dgm:spPr/>
    </dgm:pt>
    <dgm:pt modelId="{93CF96A9-71BA-4A39-B00F-28DA1C30B315}" type="pres">
      <dgm:prSet presAssocID="{010B6860-9578-47EB-845D-5E96F6B30A85}" presName="LevelTwoTextNode" presStyleLbl="node2" presStyleIdx="4" presStyleCnt="5" custScaleX="1358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24966D-2A9D-4E8B-BBD9-38020ED7C58F}" type="pres">
      <dgm:prSet presAssocID="{010B6860-9578-47EB-845D-5E96F6B30A85}" presName="level3hierChild" presStyleCnt="0"/>
      <dgm:spPr/>
    </dgm:pt>
  </dgm:ptLst>
  <dgm:cxnLst>
    <dgm:cxn modelId="{7E11A947-B3E7-5642-AE7B-4330A9C4D7F9}" type="presOf" srcId="{4D185712-12DB-4234-9623-EA0B03B88A48}" destId="{38048029-E139-4C6C-9E29-B3EB68B0BC3B}" srcOrd="0" destOrd="0" presId="urn:microsoft.com/office/officeart/2008/layout/HorizontalMultiLevelHierarchy"/>
    <dgm:cxn modelId="{892FC9F2-8453-1546-BDE5-2476DDE190E8}" type="presOf" srcId="{A069988B-1272-4002-8695-63D8DB4D9921}" destId="{9ADFE6DD-9DE0-4E72-8BBB-CD60DE07535C}" srcOrd="0" destOrd="0" presId="urn:microsoft.com/office/officeart/2008/layout/HorizontalMultiLevelHierarchy"/>
    <dgm:cxn modelId="{7128BBC6-203D-0847-A39F-D44FAEF56728}" type="presOf" srcId="{9123BFFF-4111-4651-8099-805924EC797F}" destId="{7A6CFA74-C40A-44E3-B8E0-A0A54F73ED4D}" srcOrd="1" destOrd="0" presId="urn:microsoft.com/office/officeart/2008/layout/HorizontalMultiLevelHierarchy"/>
    <dgm:cxn modelId="{CE15829F-2CA9-5741-A92A-685E77E6D2BD}" type="presOf" srcId="{92C0756E-B1F0-475C-9CE3-510B4A12EEFB}" destId="{9ACF893B-81C0-4259-ACCC-D23EF960C63C}" srcOrd="1" destOrd="0" presId="urn:microsoft.com/office/officeart/2008/layout/HorizontalMultiLevelHierarchy"/>
    <dgm:cxn modelId="{6796C370-877C-FE42-955F-FEEBDE7BD9EC}" type="presOf" srcId="{91318583-1491-4E3B-B777-01FEC42F7089}" destId="{EB7E64F1-B9A6-4E0E-A268-58C3AD35A202}" srcOrd="0" destOrd="0" presId="urn:microsoft.com/office/officeart/2008/layout/HorizontalMultiLevelHierarchy"/>
    <dgm:cxn modelId="{6F716692-3362-3544-9946-B96CDAF01465}" type="presOf" srcId="{A5C46798-3953-4831-9B27-808D0655CAE1}" destId="{15104C75-C807-4950-8E17-3336682E2119}" srcOrd="1" destOrd="0" presId="urn:microsoft.com/office/officeart/2008/layout/HorizontalMultiLevelHierarchy"/>
    <dgm:cxn modelId="{13CC4DB7-14A2-4B7C-8A3E-FC9FDD6CE1D2}" srcId="{57C2881F-D016-467D-A327-D4C6D9884EC2}" destId="{4D185712-12DB-4234-9623-EA0B03B88A48}" srcOrd="0" destOrd="0" parTransId="{01A22A46-9D2B-403D-ACC4-7E90AA13C133}" sibTransId="{5DED2F0F-09CA-449D-B8C3-4DE595A631D1}"/>
    <dgm:cxn modelId="{AB55C76F-E5CE-9C49-96E4-E45CC5E1BAF4}" type="presOf" srcId="{A5C46798-3953-4831-9B27-808D0655CAE1}" destId="{CF905F49-875D-4809-8BCB-99127B784ED8}" srcOrd="0" destOrd="0" presId="urn:microsoft.com/office/officeart/2008/layout/HorizontalMultiLevelHierarchy"/>
    <dgm:cxn modelId="{517011E3-E739-9245-BFD5-5C28B13F911C}" type="presOf" srcId="{D044E889-A879-4F02-BA09-4A1A009FAB92}" destId="{6102AF80-1905-469F-AC85-38A63F0C4201}" srcOrd="1" destOrd="0" presId="urn:microsoft.com/office/officeart/2008/layout/HorizontalMultiLevelHierarchy"/>
    <dgm:cxn modelId="{0AD28303-4EC4-984F-BE51-1BA78AE000D7}" type="presOf" srcId="{53C229D0-106A-42E3-8817-D5637B507C17}" destId="{35836714-4DA8-4911-B477-380EB41C50BC}" srcOrd="0" destOrd="0" presId="urn:microsoft.com/office/officeart/2008/layout/HorizontalMultiLevelHierarchy"/>
    <dgm:cxn modelId="{2820AA22-960B-2E4E-8948-7C59E296F705}" type="presOf" srcId="{D044E889-A879-4F02-BA09-4A1A009FAB92}" destId="{13E35675-F839-4E35-9459-7A9A52660684}" srcOrd="0" destOrd="0" presId="urn:microsoft.com/office/officeart/2008/layout/HorizontalMultiLevelHierarchy"/>
    <dgm:cxn modelId="{B415BCC8-C30B-144F-A50B-E56FD3130596}" type="presOf" srcId="{9123BFFF-4111-4651-8099-805924EC797F}" destId="{8564EE3F-B26D-4E88-B123-E5A97B1D1648}" srcOrd="0" destOrd="0" presId="urn:microsoft.com/office/officeart/2008/layout/HorizontalMultiLevelHierarchy"/>
    <dgm:cxn modelId="{2FE3AF76-485A-2A43-9322-F0AC5E1C2EC6}" type="presOf" srcId="{92C0756E-B1F0-475C-9CE3-510B4A12EEFB}" destId="{65EA9328-109B-4EE9-9631-154DAE6CAE9F}" srcOrd="0" destOrd="0" presId="urn:microsoft.com/office/officeart/2008/layout/HorizontalMultiLevelHierarchy"/>
    <dgm:cxn modelId="{36256157-F578-C947-BB83-A2ABB7A85736}" type="presOf" srcId="{010B6860-9578-47EB-845D-5E96F6B30A85}" destId="{93CF96A9-71BA-4A39-B00F-28DA1C30B315}" srcOrd="0" destOrd="0" presId="urn:microsoft.com/office/officeart/2008/layout/HorizontalMultiLevelHierarchy"/>
    <dgm:cxn modelId="{02FE4A6B-C9BE-45C2-83DC-65CBD4385816}" srcId="{4D185712-12DB-4234-9623-EA0B03B88A48}" destId="{9E9D3A5D-02FD-49E0-B8AE-B4FE6CB2D806}" srcOrd="3" destOrd="0" parTransId="{D044E889-A879-4F02-BA09-4A1A009FAB92}" sibTransId="{A7762510-0137-4C2F-90BF-36BC728FF4ED}"/>
    <dgm:cxn modelId="{7906892C-C737-6B4E-B4B4-6B2A087ABA25}" type="presOf" srcId="{9E9D3A5D-02FD-49E0-B8AE-B4FE6CB2D806}" destId="{5036B968-3899-4C32-B377-3DF2A82D7816}" srcOrd="0" destOrd="0" presId="urn:microsoft.com/office/officeart/2008/layout/HorizontalMultiLevelHierarchy"/>
    <dgm:cxn modelId="{973F4D4D-82D0-44D5-B121-AF2E463D0F52}" srcId="{4D185712-12DB-4234-9623-EA0B03B88A48}" destId="{010B6860-9578-47EB-845D-5E96F6B30A85}" srcOrd="4" destOrd="0" parTransId="{9123BFFF-4111-4651-8099-805924EC797F}" sibTransId="{AEBE1512-35E1-4892-80B0-64D4D35790C8}"/>
    <dgm:cxn modelId="{7E719466-CD56-D54B-9639-7A704FD7A376}" type="presOf" srcId="{57C2881F-D016-467D-A327-D4C6D9884EC2}" destId="{06F3CE5F-8B0E-498C-AD37-D12A404787EF}" srcOrd="0" destOrd="0" presId="urn:microsoft.com/office/officeart/2008/layout/HorizontalMultiLevelHierarchy"/>
    <dgm:cxn modelId="{084B6281-B1B2-46B6-B615-A0A45D5C3328}" srcId="{4D185712-12DB-4234-9623-EA0B03B88A48}" destId="{53C229D0-106A-42E3-8817-D5637B507C17}" srcOrd="2" destOrd="0" parTransId="{EB0399EE-B992-46A5-8AA9-6A8C3406347F}" sibTransId="{CCABA5A8-2386-4A82-B9D7-208C9AD72DDD}"/>
    <dgm:cxn modelId="{E1870D24-9815-4053-9F02-9B7E9F76BAF0}" srcId="{4D185712-12DB-4234-9623-EA0B03B88A48}" destId="{91318583-1491-4E3B-B777-01FEC42F7089}" srcOrd="0" destOrd="0" parTransId="{A5C46798-3953-4831-9B27-808D0655CAE1}" sibTransId="{A37F3370-5C4D-4CCE-9E30-6CAF6F93EE34}"/>
    <dgm:cxn modelId="{4B57F4E3-DEE5-C54D-8672-D352436A0D25}" type="presOf" srcId="{EB0399EE-B992-46A5-8AA9-6A8C3406347F}" destId="{A146104D-7303-4541-999B-DD8AF9CF79F6}" srcOrd="1" destOrd="0" presId="urn:microsoft.com/office/officeart/2008/layout/HorizontalMultiLevelHierarchy"/>
    <dgm:cxn modelId="{061D1D10-B065-B546-81B6-3F92E2F41162}" type="presOf" srcId="{EB0399EE-B992-46A5-8AA9-6A8C3406347F}" destId="{11930915-DC9E-49E7-9C0D-DCCE9CEB1B4D}" srcOrd="0" destOrd="0" presId="urn:microsoft.com/office/officeart/2008/layout/HorizontalMultiLevelHierarchy"/>
    <dgm:cxn modelId="{B8A2DF7D-E609-4B1F-A06A-C3000F1FBEE2}" srcId="{4D185712-12DB-4234-9623-EA0B03B88A48}" destId="{A069988B-1272-4002-8695-63D8DB4D9921}" srcOrd="1" destOrd="0" parTransId="{92C0756E-B1F0-475C-9CE3-510B4A12EEFB}" sibTransId="{9BDFD5A1-357C-4FD2-98D8-8BC7BE6E8FDD}"/>
    <dgm:cxn modelId="{B08E3814-29E4-0048-A196-369838737707}" type="presParOf" srcId="{06F3CE5F-8B0E-498C-AD37-D12A404787EF}" destId="{A4FFFD62-7724-4E02-87C3-13F3381737E2}" srcOrd="0" destOrd="0" presId="urn:microsoft.com/office/officeart/2008/layout/HorizontalMultiLevelHierarchy"/>
    <dgm:cxn modelId="{9A8182E1-7A4B-1C4E-925B-3916A0AB8F3A}" type="presParOf" srcId="{A4FFFD62-7724-4E02-87C3-13F3381737E2}" destId="{38048029-E139-4C6C-9E29-B3EB68B0BC3B}" srcOrd="0" destOrd="0" presId="urn:microsoft.com/office/officeart/2008/layout/HorizontalMultiLevelHierarchy"/>
    <dgm:cxn modelId="{2087359A-AA1E-ED45-87CB-05608145C7B7}" type="presParOf" srcId="{A4FFFD62-7724-4E02-87C3-13F3381737E2}" destId="{17807602-40BC-4EBD-B9AC-E4C6D8A054ED}" srcOrd="1" destOrd="0" presId="urn:microsoft.com/office/officeart/2008/layout/HorizontalMultiLevelHierarchy"/>
    <dgm:cxn modelId="{B0EAE45B-CFDD-564F-A1C1-2219CC23A8DA}" type="presParOf" srcId="{17807602-40BC-4EBD-B9AC-E4C6D8A054ED}" destId="{CF905F49-875D-4809-8BCB-99127B784ED8}" srcOrd="0" destOrd="0" presId="urn:microsoft.com/office/officeart/2008/layout/HorizontalMultiLevelHierarchy"/>
    <dgm:cxn modelId="{5E96AF38-7D1E-6D4D-8AB3-E33B7482B4D0}" type="presParOf" srcId="{CF905F49-875D-4809-8BCB-99127B784ED8}" destId="{15104C75-C807-4950-8E17-3336682E2119}" srcOrd="0" destOrd="0" presId="urn:microsoft.com/office/officeart/2008/layout/HorizontalMultiLevelHierarchy"/>
    <dgm:cxn modelId="{A35EECE7-5EF6-074D-A226-B38431D0EF4E}" type="presParOf" srcId="{17807602-40BC-4EBD-B9AC-E4C6D8A054ED}" destId="{70EB78D0-948D-4F28-8489-7695967D13CA}" srcOrd="1" destOrd="0" presId="urn:microsoft.com/office/officeart/2008/layout/HorizontalMultiLevelHierarchy"/>
    <dgm:cxn modelId="{802DAB9E-51CA-5248-93E3-84DFC52E749D}" type="presParOf" srcId="{70EB78D0-948D-4F28-8489-7695967D13CA}" destId="{EB7E64F1-B9A6-4E0E-A268-58C3AD35A202}" srcOrd="0" destOrd="0" presId="urn:microsoft.com/office/officeart/2008/layout/HorizontalMultiLevelHierarchy"/>
    <dgm:cxn modelId="{6371B36F-AA2D-8C49-AF8E-6EF0AEB16293}" type="presParOf" srcId="{70EB78D0-948D-4F28-8489-7695967D13CA}" destId="{129CD749-1E9A-457A-B3E0-39C1E2D71029}" srcOrd="1" destOrd="0" presId="urn:microsoft.com/office/officeart/2008/layout/HorizontalMultiLevelHierarchy"/>
    <dgm:cxn modelId="{093871DB-D474-BA46-B733-4788ADD9BA17}" type="presParOf" srcId="{17807602-40BC-4EBD-B9AC-E4C6D8A054ED}" destId="{65EA9328-109B-4EE9-9631-154DAE6CAE9F}" srcOrd="2" destOrd="0" presId="urn:microsoft.com/office/officeart/2008/layout/HorizontalMultiLevelHierarchy"/>
    <dgm:cxn modelId="{1F3DBB83-1653-BC42-80E9-40A763B950CC}" type="presParOf" srcId="{65EA9328-109B-4EE9-9631-154DAE6CAE9F}" destId="{9ACF893B-81C0-4259-ACCC-D23EF960C63C}" srcOrd="0" destOrd="0" presId="urn:microsoft.com/office/officeart/2008/layout/HorizontalMultiLevelHierarchy"/>
    <dgm:cxn modelId="{9E2B41D9-3BEE-C44D-B80F-F40A3D76DB15}" type="presParOf" srcId="{17807602-40BC-4EBD-B9AC-E4C6D8A054ED}" destId="{70086F04-2EC0-488A-84B3-650A35444880}" srcOrd="3" destOrd="0" presId="urn:microsoft.com/office/officeart/2008/layout/HorizontalMultiLevelHierarchy"/>
    <dgm:cxn modelId="{02BF3171-E94D-214E-B827-A01C36D9A017}" type="presParOf" srcId="{70086F04-2EC0-488A-84B3-650A35444880}" destId="{9ADFE6DD-9DE0-4E72-8BBB-CD60DE07535C}" srcOrd="0" destOrd="0" presId="urn:microsoft.com/office/officeart/2008/layout/HorizontalMultiLevelHierarchy"/>
    <dgm:cxn modelId="{1EF0FEB9-B6DD-8242-B7FA-DF965C5AF866}" type="presParOf" srcId="{70086F04-2EC0-488A-84B3-650A35444880}" destId="{7E88E4B7-8CC3-4C0C-8984-2D9AF573CC7F}" srcOrd="1" destOrd="0" presId="urn:microsoft.com/office/officeart/2008/layout/HorizontalMultiLevelHierarchy"/>
    <dgm:cxn modelId="{AE954B60-F3E5-1840-ACC7-601BE5499065}" type="presParOf" srcId="{17807602-40BC-4EBD-B9AC-E4C6D8A054ED}" destId="{11930915-DC9E-49E7-9C0D-DCCE9CEB1B4D}" srcOrd="4" destOrd="0" presId="urn:microsoft.com/office/officeart/2008/layout/HorizontalMultiLevelHierarchy"/>
    <dgm:cxn modelId="{2C63EA8C-9CA7-1442-A8F0-44F0CE592E58}" type="presParOf" srcId="{11930915-DC9E-49E7-9C0D-DCCE9CEB1B4D}" destId="{A146104D-7303-4541-999B-DD8AF9CF79F6}" srcOrd="0" destOrd="0" presId="urn:microsoft.com/office/officeart/2008/layout/HorizontalMultiLevelHierarchy"/>
    <dgm:cxn modelId="{1EF94A5D-15A2-D449-B95A-4769F609567C}" type="presParOf" srcId="{17807602-40BC-4EBD-B9AC-E4C6D8A054ED}" destId="{B44884C3-C5E4-4B32-8457-59E383C821F6}" srcOrd="5" destOrd="0" presId="urn:microsoft.com/office/officeart/2008/layout/HorizontalMultiLevelHierarchy"/>
    <dgm:cxn modelId="{0E07C2DA-6BDF-F249-B539-225D6EC19601}" type="presParOf" srcId="{B44884C3-C5E4-4B32-8457-59E383C821F6}" destId="{35836714-4DA8-4911-B477-380EB41C50BC}" srcOrd="0" destOrd="0" presId="urn:microsoft.com/office/officeart/2008/layout/HorizontalMultiLevelHierarchy"/>
    <dgm:cxn modelId="{B7BD6BBB-2686-0D48-85E3-6E367EE640EA}" type="presParOf" srcId="{B44884C3-C5E4-4B32-8457-59E383C821F6}" destId="{3FA4D94D-49C5-4E95-BF42-FF00507B8639}" srcOrd="1" destOrd="0" presId="urn:microsoft.com/office/officeart/2008/layout/HorizontalMultiLevelHierarchy"/>
    <dgm:cxn modelId="{53B0F0B9-9051-BB48-8FC3-80FFEA23F369}" type="presParOf" srcId="{17807602-40BC-4EBD-B9AC-E4C6D8A054ED}" destId="{13E35675-F839-4E35-9459-7A9A52660684}" srcOrd="6" destOrd="0" presId="urn:microsoft.com/office/officeart/2008/layout/HorizontalMultiLevelHierarchy"/>
    <dgm:cxn modelId="{7E7D69AC-0E3D-A64F-9A02-2E0B2459368B}" type="presParOf" srcId="{13E35675-F839-4E35-9459-7A9A52660684}" destId="{6102AF80-1905-469F-AC85-38A63F0C4201}" srcOrd="0" destOrd="0" presId="urn:microsoft.com/office/officeart/2008/layout/HorizontalMultiLevelHierarchy"/>
    <dgm:cxn modelId="{0B1659AC-32B7-444C-B36C-BE446372D7FF}" type="presParOf" srcId="{17807602-40BC-4EBD-B9AC-E4C6D8A054ED}" destId="{83E5D456-5AD7-4F6B-8DE8-90DB9B50D3F0}" srcOrd="7" destOrd="0" presId="urn:microsoft.com/office/officeart/2008/layout/HorizontalMultiLevelHierarchy"/>
    <dgm:cxn modelId="{3FCA71EC-1CFE-AF48-AD6E-A5C1132D1F59}" type="presParOf" srcId="{83E5D456-5AD7-4F6B-8DE8-90DB9B50D3F0}" destId="{5036B968-3899-4C32-B377-3DF2A82D7816}" srcOrd="0" destOrd="0" presId="urn:microsoft.com/office/officeart/2008/layout/HorizontalMultiLevelHierarchy"/>
    <dgm:cxn modelId="{4DBC0E7F-841A-BE44-81C2-42F53EE0A10A}" type="presParOf" srcId="{83E5D456-5AD7-4F6B-8DE8-90DB9B50D3F0}" destId="{39956385-D56C-43F9-93D2-F24FEB3C4F24}" srcOrd="1" destOrd="0" presId="urn:microsoft.com/office/officeart/2008/layout/HorizontalMultiLevelHierarchy"/>
    <dgm:cxn modelId="{55448D16-1B86-FE42-9A3E-DEA4586575A0}" type="presParOf" srcId="{17807602-40BC-4EBD-B9AC-E4C6D8A054ED}" destId="{8564EE3F-B26D-4E88-B123-E5A97B1D1648}" srcOrd="8" destOrd="0" presId="urn:microsoft.com/office/officeart/2008/layout/HorizontalMultiLevelHierarchy"/>
    <dgm:cxn modelId="{8F459934-46AA-5943-9441-30D4773E5269}" type="presParOf" srcId="{8564EE3F-B26D-4E88-B123-E5A97B1D1648}" destId="{7A6CFA74-C40A-44E3-B8E0-A0A54F73ED4D}" srcOrd="0" destOrd="0" presId="urn:microsoft.com/office/officeart/2008/layout/HorizontalMultiLevelHierarchy"/>
    <dgm:cxn modelId="{B531C304-B3DD-B741-A27A-D01929A69ABB}" type="presParOf" srcId="{17807602-40BC-4EBD-B9AC-E4C6D8A054ED}" destId="{BBC7775C-CE30-4143-9F33-6722B99E1D79}" srcOrd="9" destOrd="0" presId="urn:microsoft.com/office/officeart/2008/layout/HorizontalMultiLevelHierarchy"/>
    <dgm:cxn modelId="{3C4FBC58-1CB2-0E45-92BC-77E9D2B7B607}" type="presParOf" srcId="{BBC7775C-CE30-4143-9F33-6722B99E1D79}" destId="{93CF96A9-71BA-4A39-B00F-28DA1C30B315}" srcOrd="0" destOrd="0" presId="urn:microsoft.com/office/officeart/2008/layout/HorizontalMultiLevelHierarchy"/>
    <dgm:cxn modelId="{892C5833-C061-D945-8E10-F92AA16EFA37}" type="presParOf" srcId="{BBC7775C-CE30-4143-9F33-6722B99E1D79}" destId="{4624966D-2A9D-4E8B-BBD9-38020ED7C5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FFED9-37B8-40BB-AE42-E736FA67C024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pl-PL"/>
        </a:p>
      </dgm:t>
    </dgm:pt>
    <dgm:pt modelId="{194CBBF9-AB0C-4575-A48E-4293DBD0E787}">
      <dgm:prSet phldrT="[Tekst]" custT="1"/>
      <dgm:spPr/>
      <dgm:t>
        <a:bodyPr/>
        <a:lstStyle/>
        <a:p>
          <a:r>
            <a:rPr lang="pl-PL" sz="1600" dirty="0"/>
            <a:t>Głównym celem polityki regionalnej  jest efektywne wykorzystanie </a:t>
          </a:r>
          <a:r>
            <a:rPr lang="pl-PL" sz="1600" b="1" dirty="0">
              <a:solidFill>
                <a:srgbClr val="0000FF"/>
              </a:solidFill>
            </a:rPr>
            <a:t>endogenicznych potencjałów terytoriów i ich specjalizacji </a:t>
          </a:r>
          <a:r>
            <a:rPr lang="pl-PL" sz="1600" dirty="0"/>
            <a:t>dla osiągania zrównoważonego rozwoju kraju, co tworzyć będzie warunki do wzrostu dochodów mieszkańców Polski przy jednoczesnym osiąganiu spójności w wymiarze społecznym, gospodarczym, środowiskowym i przestrzennym</a:t>
          </a:r>
        </a:p>
      </dgm:t>
    </dgm:pt>
    <dgm:pt modelId="{5BDEADA7-D32C-429E-BF0B-5665DADA6CA1}" type="parTrans" cxnId="{28427EA4-BF9C-494D-8D13-E17C8CDF14D2}">
      <dgm:prSet/>
      <dgm:spPr/>
      <dgm:t>
        <a:bodyPr/>
        <a:lstStyle/>
        <a:p>
          <a:endParaRPr lang="pl-PL"/>
        </a:p>
      </dgm:t>
    </dgm:pt>
    <dgm:pt modelId="{37E57459-3893-4970-923D-78672D910B05}" type="sibTrans" cxnId="{28427EA4-BF9C-494D-8D13-E17C8CDF14D2}">
      <dgm:prSet/>
      <dgm:spPr/>
      <dgm:t>
        <a:bodyPr/>
        <a:lstStyle/>
        <a:p>
          <a:endParaRPr lang="pl-PL"/>
        </a:p>
      </dgm:t>
    </dgm:pt>
    <dgm:pt modelId="{16E33F7D-6488-4A5B-8E21-E32B16CF0B98}">
      <dgm:prSet phldrT="[Tekst]"/>
      <dgm:spPr/>
      <dgm:t>
        <a:bodyPr/>
        <a:lstStyle/>
        <a:p>
          <a:r>
            <a:rPr lang="pl-PL"/>
            <a:t>Cel 1. Zwiększenie spójności rozwoju kraju w wymiarze społecznym, gospodarczym, środowiskowym i przestrznnym  </a:t>
          </a:r>
        </a:p>
      </dgm:t>
    </dgm:pt>
    <dgm:pt modelId="{73C59370-DA31-4C6B-9E95-3A8B88329C36}" type="parTrans" cxnId="{E97D6810-B90E-4232-8C36-5888B6A7CFF2}">
      <dgm:prSet/>
      <dgm:spPr/>
      <dgm:t>
        <a:bodyPr/>
        <a:lstStyle/>
        <a:p>
          <a:endParaRPr lang="pl-PL"/>
        </a:p>
      </dgm:t>
    </dgm:pt>
    <dgm:pt modelId="{E5F07B0F-20D0-4039-ABAC-F7A32510A508}" type="sibTrans" cxnId="{E97D6810-B90E-4232-8C36-5888B6A7CFF2}">
      <dgm:prSet/>
      <dgm:spPr/>
      <dgm:t>
        <a:bodyPr/>
        <a:lstStyle/>
        <a:p>
          <a:endParaRPr lang="pl-PL"/>
        </a:p>
      </dgm:t>
    </dgm:pt>
    <dgm:pt modelId="{CD284242-AA57-4C53-A8AC-DAE68236EAAD}">
      <dgm:prSet phldrT="[Tekst]"/>
      <dgm:spPr/>
      <dgm:t>
        <a:bodyPr/>
        <a:lstStyle/>
        <a:p>
          <a:r>
            <a:rPr lang="pl-PL"/>
            <a:t>Cel 2. Wzmacnianie regionalnych przewag konkurencyjnych </a:t>
          </a:r>
        </a:p>
      </dgm:t>
    </dgm:pt>
    <dgm:pt modelId="{575E58D5-56A7-4764-A187-99C63FF1BCBC}" type="parTrans" cxnId="{5E70C2F1-BE34-491B-B2EA-BE51CB8DDE0E}">
      <dgm:prSet/>
      <dgm:spPr/>
      <dgm:t>
        <a:bodyPr/>
        <a:lstStyle/>
        <a:p>
          <a:endParaRPr lang="pl-PL"/>
        </a:p>
      </dgm:t>
    </dgm:pt>
    <dgm:pt modelId="{03DDABE7-4AA9-4718-8A3F-B5DF7AB30201}" type="sibTrans" cxnId="{5E70C2F1-BE34-491B-B2EA-BE51CB8DDE0E}">
      <dgm:prSet/>
      <dgm:spPr/>
      <dgm:t>
        <a:bodyPr/>
        <a:lstStyle/>
        <a:p>
          <a:endParaRPr lang="pl-PL"/>
        </a:p>
      </dgm:t>
    </dgm:pt>
    <dgm:pt modelId="{57E23D0D-A07E-4CA8-ACB1-1EAD85B00B11}">
      <dgm:prSet/>
      <dgm:spPr/>
      <dgm:t>
        <a:bodyPr/>
        <a:lstStyle/>
        <a:p>
          <a:r>
            <a:rPr lang="pl-PL"/>
            <a:t>Cel 3. Podniesienie jakości zarządzania i wdrażania polityk ukierunkowanych terytorialnie. </a:t>
          </a:r>
        </a:p>
      </dgm:t>
    </dgm:pt>
    <dgm:pt modelId="{4B381590-D3AF-44A9-8185-19B427D0D6F9}" type="parTrans" cxnId="{8A84398E-CE57-4954-BC08-7946A15F9DF2}">
      <dgm:prSet/>
      <dgm:spPr/>
      <dgm:t>
        <a:bodyPr/>
        <a:lstStyle/>
        <a:p>
          <a:endParaRPr lang="pl-PL"/>
        </a:p>
      </dgm:t>
    </dgm:pt>
    <dgm:pt modelId="{1A1C586C-6B1B-478D-923D-4E4BA54EA26D}" type="sibTrans" cxnId="{8A84398E-CE57-4954-BC08-7946A15F9DF2}">
      <dgm:prSet/>
      <dgm:spPr/>
      <dgm:t>
        <a:bodyPr/>
        <a:lstStyle/>
        <a:p>
          <a:endParaRPr lang="pl-PL"/>
        </a:p>
      </dgm:t>
    </dgm:pt>
    <dgm:pt modelId="{A0B1967A-AD2A-4664-833C-5EB1CD12924F}" type="pres">
      <dgm:prSet presAssocID="{774FFED9-37B8-40BB-AE42-E736FA67C0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2373ED-9940-4040-B468-4EC4798E7203}" type="pres">
      <dgm:prSet presAssocID="{194CBBF9-AB0C-4575-A48E-4293DBD0E787}" presName="hierRoot1" presStyleCnt="0"/>
      <dgm:spPr/>
    </dgm:pt>
    <dgm:pt modelId="{E4F7D12C-DAFF-4A4B-8C9E-B72C3D08B253}" type="pres">
      <dgm:prSet presAssocID="{194CBBF9-AB0C-4575-A48E-4293DBD0E787}" presName="composite" presStyleCnt="0"/>
      <dgm:spPr/>
    </dgm:pt>
    <dgm:pt modelId="{60855875-C93F-47F7-978C-3777F99587FD}" type="pres">
      <dgm:prSet presAssocID="{194CBBF9-AB0C-4575-A48E-4293DBD0E787}" presName="background" presStyleLbl="node0" presStyleIdx="0" presStyleCnt="1"/>
      <dgm:spPr/>
    </dgm:pt>
    <dgm:pt modelId="{BB3E134A-0DAE-4491-892F-6E1BFBAD24A6}" type="pres">
      <dgm:prSet presAssocID="{194CBBF9-AB0C-4575-A48E-4293DBD0E787}" presName="text" presStyleLbl="fgAcc0" presStyleIdx="0" presStyleCnt="1" custScaleX="257531" custScaleY="175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1803B0-7C78-460E-B2D6-BFFD3FFE6AC8}" type="pres">
      <dgm:prSet presAssocID="{194CBBF9-AB0C-4575-A48E-4293DBD0E787}" presName="hierChild2" presStyleCnt="0"/>
      <dgm:spPr/>
    </dgm:pt>
    <dgm:pt modelId="{D50DD20F-D822-47F8-A9CA-DF3EEEA6B7F8}" type="pres">
      <dgm:prSet presAssocID="{73C59370-DA31-4C6B-9E95-3A8B88329C3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5A92256-F16F-4D42-B25C-7BC83937EA6A}" type="pres">
      <dgm:prSet presAssocID="{16E33F7D-6488-4A5B-8E21-E32B16CF0B98}" presName="hierRoot2" presStyleCnt="0"/>
      <dgm:spPr/>
    </dgm:pt>
    <dgm:pt modelId="{A317EB4D-2F4A-492F-8C73-B07F94D90468}" type="pres">
      <dgm:prSet presAssocID="{16E33F7D-6488-4A5B-8E21-E32B16CF0B98}" presName="composite2" presStyleCnt="0"/>
      <dgm:spPr/>
    </dgm:pt>
    <dgm:pt modelId="{47322317-A2F8-4A23-A09E-B150C99C0DAC}" type="pres">
      <dgm:prSet presAssocID="{16E33F7D-6488-4A5B-8E21-E32B16CF0B98}" presName="background2" presStyleLbl="node2" presStyleIdx="0" presStyleCnt="3"/>
      <dgm:spPr/>
    </dgm:pt>
    <dgm:pt modelId="{BD6B047F-5CAE-44C1-A471-3BD994CC9961}" type="pres">
      <dgm:prSet presAssocID="{16E33F7D-6488-4A5B-8E21-E32B16CF0B9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2A9CD4-E69C-43BB-8C69-7A11EBC8B78F}" type="pres">
      <dgm:prSet presAssocID="{16E33F7D-6488-4A5B-8E21-E32B16CF0B98}" presName="hierChild3" presStyleCnt="0"/>
      <dgm:spPr/>
    </dgm:pt>
    <dgm:pt modelId="{D310917F-CEBF-4283-9F6C-9A7B076C74AD}" type="pres">
      <dgm:prSet presAssocID="{575E58D5-56A7-4764-A187-99C63FF1BCBC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BF810C4-669A-4D9D-95E4-485423D7657F}" type="pres">
      <dgm:prSet presAssocID="{CD284242-AA57-4C53-A8AC-DAE68236EAAD}" presName="hierRoot2" presStyleCnt="0"/>
      <dgm:spPr/>
    </dgm:pt>
    <dgm:pt modelId="{F12430AD-3461-4AEC-97D9-6DA4D38E0B34}" type="pres">
      <dgm:prSet presAssocID="{CD284242-AA57-4C53-A8AC-DAE68236EAAD}" presName="composite2" presStyleCnt="0"/>
      <dgm:spPr/>
    </dgm:pt>
    <dgm:pt modelId="{16F04F1E-7B27-4038-BDDE-8CF73E1DACDB}" type="pres">
      <dgm:prSet presAssocID="{CD284242-AA57-4C53-A8AC-DAE68236EAAD}" presName="background2" presStyleLbl="node2" presStyleIdx="1" presStyleCnt="3"/>
      <dgm:spPr/>
    </dgm:pt>
    <dgm:pt modelId="{89E6B347-53E0-4328-B107-168E3EC7E396}" type="pres">
      <dgm:prSet presAssocID="{CD284242-AA57-4C53-A8AC-DAE68236EAA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8EABE-F64A-4B1E-B862-C161F4C0670A}" type="pres">
      <dgm:prSet presAssocID="{CD284242-AA57-4C53-A8AC-DAE68236EAAD}" presName="hierChild3" presStyleCnt="0"/>
      <dgm:spPr/>
    </dgm:pt>
    <dgm:pt modelId="{4B0180C9-0A11-4D16-8E91-EE5C4760353E}" type="pres">
      <dgm:prSet presAssocID="{4B381590-D3AF-44A9-8185-19B427D0D6F9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ABA005C-9F06-4D99-98E4-322D10131636}" type="pres">
      <dgm:prSet presAssocID="{57E23D0D-A07E-4CA8-ACB1-1EAD85B00B11}" presName="hierRoot2" presStyleCnt="0"/>
      <dgm:spPr/>
    </dgm:pt>
    <dgm:pt modelId="{9F8349CB-F7C0-46A8-A0AD-87DFD0C33568}" type="pres">
      <dgm:prSet presAssocID="{57E23D0D-A07E-4CA8-ACB1-1EAD85B00B11}" presName="composite2" presStyleCnt="0"/>
      <dgm:spPr/>
    </dgm:pt>
    <dgm:pt modelId="{D068149F-4842-4C57-9DB9-D14E5BBD43B7}" type="pres">
      <dgm:prSet presAssocID="{57E23D0D-A07E-4CA8-ACB1-1EAD85B00B11}" presName="background2" presStyleLbl="node2" presStyleIdx="2" presStyleCnt="3"/>
      <dgm:spPr/>
    </dgm:pt>
    <dgm:pt modelId="{FC7B951F-B88B-411D-8835-536A4241C14B}" type="pres">
      <dgm:prSet presAssocID="{57E23D0D-A07E-4CA8-ACB1-1EAD85B00B1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99B36-6406-49E1-A3A7-A50EF418D582}" type="pres">
      <dgm:prSet presAssocID="{57E23D0D-A07E-4CA8-ACB1-1EAD85B00B11}" presName="hierChild3" presStyleCnt="0"/>
      <dgm:spPr/>
    </dgm:pt>
  </dgm:ptLst>
  <dgm:cxnLst>
    <dgm:cxn modelId="{E893F503-1104-3147-A43B-D36C355FD0E9}" type="presOf" srcId="{16E33F7D-6488-4A5B-8E21-E32B16CF0B98}" destId="{BD6B047F-5CAE-44C1-A471-3BD994CC9961}" srcOrd="0" destOrd="0" presId="urn:microsoft.com/office/officeart/2005/8/layout/hierarchy1"/>
    <dgm:cxn modelId="{8A84398E-CE57-4954-BC08-7946A15F9DF2}" srcId="{194CBBF9-AB0C-4575-A48E-4293DBD0E787}" destId="{57E23D0D-A07E-4CA8-ACB1-1EAD85B00B11}" srcOrd="2" destOrd="0" parTransId="{4B381590-D3AF-44A9-8185-19B427D0D6F9}" sibTransId="{1A1C586C-6B1B-478D-923D-4E4BA54EA26D}"/>
    <dgm:cxn modelId="{596F75AD-45A6-0C4A-A440-547DE1E15D1F}" type="presOf" srcId="{4B381590-D3AF-44A9-8185-19B427D0D6F9}" destId="{4B0180C9-0A11-4D16-8E91-EE5C4760353E}" srcOrd="0" destOrd="0" presId="urn:microsoft.com/office/officeart/2005/8/layout/hierarchy1"/>
    <dgm:cxn modelId="{E99FD3F6-2D2A-844F-9483-71C58D8B1A65}" type="presOf" srcId="{194CBBF9-AB0C-4575-A48E-4293DBD0E787}" destId="{BB3E134A-0DAE-4491-892F-6E1BFBAD24A6}" srcOrd="0" destOrd="0" presId="urn:microsoft.com/office/officeart/2005/8/layout/hierarchy1"/>
    <dgm:cxn modelId="{36783199-B33F-5749-9F4F-1255EB985B0A}" type="presOf" srcId="{575E58D5-56A7-4764-A187-99C63FF1BCBC}" destId="{D310917F-CEBF-4283-9F6C-9A7B076C74AD}" srcOrd="0" destOrd="0" presId="urn:microsoft.com/office/officeart/2005/8/layout/hierarchy1"/>
    <dgm:cxn modelId="{5E70C2F1-BE34-491B-B2EA-BE51CB8DDE0E}" srcId="{194CBBF9-AB0C-4575-A48E-4293DBD0E787}" destId="{CD284242-AA57-4C53-A8AC-DAE68236EAAD}" srcOrd="1" destOrd="0" parTransId="{575E58D5-56A7-4764-A187-99C63FF1BCBC}" sibTransId="{03DDABE7-4AA9-4718-8A3F-B5DF7AB30201}"/>
    <dgm:cxn modelId="{462F5E71-7667-1946-9EE8-A9153A470FB1}" type="presOf" srcId="{57E23D0D-A07E-4CA8-ACB1-1EAD85B00B11}" destId="{FC7B951F-B88B-411D-8835-536A4241C14B}" srcOrd="0" destOrd="0" presId="urn:microsoft.com/office/officeart/2005/8/layout/hierarchy1"/>
    <dgm:cxn modelId="{28427EA4-BF9C-494D-8D13-E17C8CDF14D2}" srcId="{774FFED9-37B8-40BB-AE42-E736FA67C024}" destId="{194CBBF9-AB0C-4575-A48E-4293DBD0E787}" srcOrd="0" destOrd="0" parTransId="{5BDEADA7-D32C-429E-BF0B-5665DADA6CA1}" sibTransId="{37E57459-3893-4970-923D-78672D910B05}"/>
    <dgm:cxn modelId="{E97D6810-B90E-4232-8C36-5888B6A7CFF2}" srcId="{194CBBF9-AB0C-4575-A48E-4293DBD0E787}" destId="{16E33F7D-6488-4A5B-8E21-E32B16CF0B98}" srcOrd="0" destOrd="0" parTransId="{73C59370-DA31-4C6B-9E95-3A8B88329C36}" sibTransId="{E5F07B0F-20D0-4039-ABAC-F7A32510A508}"/>
    <dgm:cxn modelId="{8125059D-880E-1B4A-91E7-9C69D4717D32}" type="presOf" srcId="{CD284242-AA57-4C53-A8AC-DAE68236EAAD}" destId="{89E6B347-53E0-4328-B107-168E3EC7E396}" srcOrd="0" destOrd="0" presId="urn:microsoft.com/office/officeart/2005/8/layout/hierarchy1"/>
    <dgm:cxn modelId="{637B5A03-C361-5A4E-B077-3DA9501FB572}" type="presOf" srcId="{774FFED9-37B8-40BB-AE42-E736FA67C024}" destId="{A0B1967A-AD2A-4664-833C-5EB1CD12924F}" srcOrd="0" destOrd="0" presId="urn:microsoft.com/office/officeart/2005/8/layout/hierarchy1"/>
    <dgm:cxn modelId="{58D8066D-7BAF-F949-90A5-8A6D6DACED28}" type="presOf" srcId="{73C59370-DA31-4C6B-9E95-3A8B88329C36}" destId="{D50DD20F-D822-47F8-A9CA-DF3EEEA6B7F8}" srcOrd="0" destOrd="0" presId="urn:microsoft.com/office/officeart/2005/8/layout/hierarchy1"/>
    <dgm:cxn modelId="{21F13383-4A90-284B-8E61-A961A69DC382}" type="presParOf" srcId="{A0B1967A-AD2A-4664-833C-5EB1CD12924F}" destId="{D42373ED-9940-4040-B468-4EC4798E7203}" srcOrd="0" destOrd="0" presId="urn:microsoft.com/office/officeart/2005/8/layout/hierarchy1"/>
    <dgm:cxn modelId="{2E8E0D86-F6B9-724C-92B8-B61173B03BDC}" type="presParOf" srcId="{D42373ED-9940-4040-B468-4EC4798E7203}" destId="{E4F7D12C-DAFF-4A4B-8C9E-B72C3D08B253}" srcOrd="0" destOrd="0" presId="urn:microsoft.com/office/officeart/2005/8/layout/hierarchy1"/>
    <dgm:cxn modelId="{8F8857BE-4234-A741-804C-353C6C25EE0D}" type="presParOf" srcId="{E4F7D12C-DAFF-4A4B-8C9E-B72C3D08B253}" destId="{60855875-C93F-47F7-978C-3777F99587FD}" srcOrd="0" destOrd="0" presId="urn:microsoft.com/office/officeart/2005/8/layout/hierarchy1"/>
    <dgm:cxn modelId="{5E472692-E5D2-8B45-9054-DA9E90C4831A}" type="presParOf" srcId="{E4F7D12C-DAFF-4A4B-8C9E-B72C3D08B253}" destId="{BB3E134A-0DAE-4491-892F-6E1BFBAD24A6}" srcOrd="1" destOrd="0" presId="urn:microsoft.com/office/officeart/2005/8/layout/hierarchy1"/>
    <dgm:cxn modelId="{A36D071C-3EEB-6244-B632-60BCC504DF2D}" type="presParOf" srcId="{D42373ED-9940-4040-B468-4EC4798E7203}" destId="{731803B0-7C78-460E-B2D6-BFFD3FFE6AC8}" srcOrd="1" destOrd="0" presId="urn:microsoft.com/office/officeart/2005/8/layout/hierarchy1"/>
    <dgm:cxn modelId="{BC3C75C9-E6EF-F242-906A-F0459E8EE761}" type="presParOf" srcId="{731803B0-7C78-460E-B2D6-BFFD3FFE6AC8}" destId="{D50DD20F-D822-47F8-A9CA-DF3EEEA6B7F8}" srcOrd="0" destOrd="0" presId="urn:microsoft.com/office/officeart/2005/8/layout/hierarchy1"/>
    <dgm:cxn modelId="{F120F10F-7B01-2D49-8283-70C5B08B3085}" type="presParOf" srcId="{731803B0-7C78-460E-B2D6-BFFD3FFE6AC8}" destId="{D5A92256-F16F-4D42-B25C-7BC83937EA6A}" srcOrd="1" destOrd="0" presId="urn:microsoft.com/office/officeart/2005/8/layout/hierarchy1"/>
    <dgm:cxn modelId="{E30D4320-EDDC-FE44-91FC-608AA5BD1EB8}" type="presParOf" srcId="{D5A92256-F16F-4D42-B25C-7BC83937EA6A}" destId="{A317EB4D-2F4A-492F-8C73-B07F94D90468}" srcOrd="0" destOrd="0" presId="urn:microsoft.com/office/officeart/2005/8/layout/hierarchy1"/>
    <dgm:cxn modelId="{6E07AC8A-C8C4-F148-88C2-BBC493F77DA3}" type="presParOf" srcId="{A317EB4D-2F4A-492F-8C73-B07F94D90468}" destId="{47322317-A2F8-4A23-A09E-B150C99C0DAC}" srcOrd="0" destOrd="0" presId="urn:microsoft.com/office/officeart/2005/8/layout/hierarchy1"/>
    <dgm:cxn modelId="{323E89B0-E046-0D4A-99BD-FD61904E577E}" type="presParOf" srcId="{A317EB4D-2F4A-492F-8C73-B07F94D90468}" destId="{BD6B047F-5CAE-44C1-A471-3BD994CC9961}" srcOrd="1" destOrd="0" presId="urn:microsoft.com/office/officeart/2005/8/layout/hierarchy1"/>
    <dgm:cxn modelId="{F3662DC1-7490-734B-9205-E1902BAA534C}" type="presParOf" srcId="{D5A92256-F16F-4D42-B25C-7BC83937EA6A}" destId="{3F2A9CD4-E69C-43BB-8C69-7A11EBC8B78F}" srcOrd="1" destOrd="0" presId="urn:microsoft.com/office/officeart/2005/8/layout/hierarchy1"/>
    <dgm:cxn modelId="{0AC9252F-2BB5-DC4D-B699-0856B620EDDF}" type="presParOf" srcId="{731803B0-7C78-460E-B2D6-BFFD3FFE6AC8}" destId="{D310917F-CEBF-4283-9F6C-9A7B076C74AD}" srcOrd="2" destOrd="0" presId="urn:microsoft.com/office/officeart/2005/8/layout/hierarchy1"/>
    <dgm:cxn modelId="{772DB084-B9AC-4B42-8D0C-BEEE58764962}" type="presParOf" srcId="{731803B0-7C78-460E-B2D6-BFFD3FFE6AC8}" destId="{4BF810C4-669A-4D9D-95E4-485423D7657F}" srcOrd="3" destOrd="0" presId="urn:microsoft.com/office/officeart/2005/8/layout/hierarchy1"/>
    <dgm:cxn modelId="{7062B063-D29E-1D42-A77E-44F0C49B325F}" type="presParOf" srcId="{4BF810C4-669A-4D9D-95E4-485423D7657F}" destId="{F12430AD-3461-4AEC-97D9-6DA4D38E0B34}" srcOrd="0" destOrd="0" presId="urn:microsoft.com/office/officeart/2005/8/layout/hierarchy1"/>
    <dgm:cxn modelId="{0EB2D054-E620-9A4F-85F7-74C0D270187F}" type="presParOf" srcId="{F12430AD-3461-4AEC-97D9-6DA4D38E0B34}" destId="{16F04F1E-7B27-4038-BDDE-8CF73E1DACDB}" srcOrd="0" destOrd="0" presId="urn:microsoft.com/office/officeart/2005/8/layout/hierarchy1"/>
    <dgm:cxn modelId="{8B6D13A3-CBEF-F143-B14E-E561D067AE00}" type="presParOf" srcId="{F12430AD-3461-4AEC-97D9-6DA4D38E0B34}" destId="{89E6B347-53E0-4328-B107-168E3EC7E396}" srcOrd="1" destOrd="0" presId="urn:microsoft.com/office/officeart/2005/8/layout/hierarchy1"/>
    <dgm:cxn modelId="{68B4EC36-4EDA-7142-8705-ED7B527C0A02}" type="presParOf" srcId="{4BF810C4-669A-4D9D-95E4-485423D7657F}" destId="{7338EABE-F64A-4B1E-B862-C161F4C0670A}" srcOrd="1" destOrd="0" presId="urn:microsoft.com/office/officeart/2005/8/layout/hierarchy1"/>
    <dgm:cxn modelId="{CEE2F5D2-F089-384F-943D-169A7A51352C}" type="presParOf" srcId="{731803B0-7C78-460E-B2D6-BFFD3FFE6AC8}" destId="{4B0180C9-0A11-4D16-8E91-EE5C4760353E}" srcOrd="4" destOrd="0" presId="urn:microsoft.com/office/officeart/2005/8/layout/hierarchy1"/>
    <dgm:cxn modelId="{69E48294-12D2-A944-B750-52CE0DAD8437}" type="presParOf" srcId="{731803B0-7C78-460E-B2D6-BFFD3FFE6AC8}" destId="{AABA005C-9F06-4D99-98E4-322D10131636}" srcOrd="5" destOrd="0" presId="urn:microsoft.com/office/officeart/2005/8/layout/hierarchy1"/>
    <dgm:cxn modelId="{5040411C-E546-4445-8214-2007284A9DB3}" type="presParOf" srcId="{AABA005C-9F06-4D99-98E4-322D10131636}" destId="{9F8349CB-F7C0-46A8-A0AD-87DFD0C33568}" srcOrd="0" destOrd="0" presId="urn:microsoft.com/office/officeart/2005/8/layout/hierarchy1"/>
    <dgm:cxn modelId="{AAFBA4C2-26C8-8C4B-A59F-34B17EAB56D2}" type="presParOf" srcId="{9F8349CB-F7C0-46A8-A0AD-87DFD0C33568}" destId="{D068149F-4842-4C57-9DB9-D14E5BBD43B7}" srcOrd="0" destOrd="0" presId="urn:microsoft.com/office/officeart/2005/8/layout/hierarchy1"/>
    <dgm:cxn modelId="{AD645825-33F2-CF4B-8D38-E09DF4B271E5}" type="presParOf" srcId="{9F8349CB-F7C0-46A8-A0AD-87DFD0C33568}" destId="{FC7B951F-B88B-411D-8835-536A4241C14B}" srcOrd="1" destOrd="0" presId="urn:microsoft.com/office/officeart/2005/8/layout/hierarchy1"/>
    <dgm:cxn modelId="{D02102FB-5ECC-8740-B55C-3FEF0B5F6371}" type="presParOf" srcId="{AABA005C-9F06-4D99-98E4-322D10131636}" destId="{56B99B36-6406-49E1-A3A7-A50EF418D5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71EA1-A6D7-2341-85F4-19BC2EC82F7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C39D3-4D78-EA49-9C5C-F5CAE6F14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86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12A71-795D-F94F-9DFA-F6140E75F2A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1280A-9ADF-7941-9414-C1FC1057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71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C380-FCD9-DB4D-AA11-8822D348B53C}" type="datetime1">
              <a:rPr lang="en-US" smtClean="0"/>
              <a:t>10/10/2019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26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AA7-1BD0-F94F-97D8-24FE48128D07}" type="datetime1">
              <a:rPr lang="en-US" smtClean="0"/>
              <a:t>10/10/2019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66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9F6E-BEA3-E241-86DB-1CCCB5A44FD6}" type="datetime1">
              <a:rPr lang="en-US" smtClean="0"/>
              <a:t>10/10/2019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32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0E50-1020-7841-8863-087C1C684F1B}" type="datetime1">
              <a:rPr lang="en-US" smtClean="0"/>
              <a:t>10/10/2019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9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37DD-EBC5-F540-BA18-006BE12FDE0A}" type="datetime1">
              <a:rPr lang="en-US" smtClean="0"/>
              <a:t>10/10/2019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01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39BC-E2F0-3C4E-8CD1-8CA7308F0776}" type="datetime1">
              <a:rPr lang="en-US" smtClean="0"/>
              <a:t>10/10/2019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99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04F6-145B-644B-B40D-E08726C476EA}" type="datetime1">
              <a:rPr lang="en-US" smtClean="0"/>
              <a:t>10/10/2019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4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CA4-8F38-B248-9B6C-B68EB7994C47}" type="datetime1">
              <a:rPr lang="en-US" smtClean="0"/>
              <a:t>10/10/2019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87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5780-4282-8F47-9AC3-E0AF26E801CE}" type="datetime1">
              <a:rPr lang="en-US" smtClean="0"/>
              <a:t>10/10/2019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88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64E-CA38-4F4B-83C3-7A51D83ADCD8}" type="datetime1">
              <a:rPr lang="en-US" smtClean="0"/>
              <a:t>10/10/2019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17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07E6-8012-F545-B2C6-6C1EAB0EAB7C}" type="datetime1">
              <a:rPr lang="en-US" smtClean="0"/>
              <a:t>10/10/2019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2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41AE4-06FA-DA49-A020-5ABCF2FC2814}" type="datetime1">
              <a:rPr lang="en-US" smtClean="0"/>
              <a:t>10/10/2019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E99F-2AFD-48AF-90AB-57BA10A18F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58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0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5606653"/>
            <a:ext cx="1444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Profesor Jerzy </a:t>
            </a:r>
            <a:r>
              <a:rPr lang="pl-PL" sz="1100" dirty="0" smtClean="0"/>
              <a:t>BAŃSKI</a:t>
            </a:r>
            <a:endParaRPr lang="pl-PL" sz="1100" dirty="0"/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AA834EB2-2DB9-0740-AF67-4F99C8619D54}"/>
              </a:ext>
            </a:extLst>
          </p:cNvPr>
          <p:cNvSpPr/>
          <p:nvPr/>
        </p:nvSpPr>
        <p:spPr>
          <a:xfrm>
            <a:off x="3419872" y="836712"/>
            <a:ext cx="5521821" cy="189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b="1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</a:t>
            </a:r>
            <a:endParaRPr lang="pl-PL" sz="11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200" b="1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AKTUALIZACJI</a:t>
            </a:r>
            <a:endParaRPr lang="pl-PL" sz="11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000" b="1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STRATEGII ROZWOJU</a:t>
            </a:r>
            <a:endParaRPr lang="pl-PL" sz="11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000" b="1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WOJEWÓDZTWA LUBELSKIEGO</a:t>
            </a:r>
            <a:endParaRPr lang="pl-PL" sz="11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200"/>
              </a:spcAft>
            </a:pPr>
            <a:r>
              <a:rPr lang="pl-PL" sz="12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na lata 2014-2020 (z perspektywą do 2030 r.)</a:t>
            </a:r>
            <a:endParaRPr lang="pl-PL" sz="11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3A772BA-2FF1-A94A-BFC2-3262B80254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48680"/>
            <a:ext cx="2330951" cy="329075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29F12A95-07C9-3C43-B818-3CAE3BE2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212976"/>
            <a:ext cx="2121873" cy="3080137"/>
          </a:xfrm>
          <a:prstGeom prst="rect">
            <a:avLst/>
          </a:prstGeom>
        </p:spPr>
      </p:pic>
      <p:pic>
        <p:nvPicPr>
          <p:cNvPr id="9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</a:t>
            </a:fld>
            <a:endParaRPr lang="pl-PL"/>
          </a:p>
        </p:txBody>
      </p:sp>
      <p:pic>
        <p:nvPicPr>
          <p:cNvPr id="10" name="Obraz 5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077072"/>
            <a:ext cx="824091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084168" y="5301208"/>
            <a:ext cx="266407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altLang="pl-PL" sz="1600" dirty="0"/>
              <a:t>Urząd Marszałkowski</a:t>
            </a:r>
          </a:p>
          <a:p>
            <a:pPr algn="r"/>
            <a:r>
              <a:rPr lang="pl-PL" altLang="pl-PL" sz="1600" dirty="0"/>
              <a:t>Województwa Lubelskiego</a:t>
            </a:r>
          </a:p>
          <a:p>
            <a:pPr algn="r"/>
            <a:r>
              <a:rPr lang="pl-PL" altLang="pl-PL" sz="1600" dirty="0"/>
              <a:t> w Lublinie</a:t>
            </a:r>
          </a:p>
        </p:txBody>
      </p:sp>
    </p:spTree>
    <p:extLst>
      <p:ext uri="{BB962C8B-B14F-4D97-AF65-F5344CB8AC3E}">
        <p14:creationId xmlns:p14="http://schemas.microsoft.com/office/powerpoint/2010/main" val="16009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10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5BDD3DAE-ABC3-BF43-8081-1CAA456E78F7}"/>
              </a:ext>
            </a:extLst>
          </p:cNvPr>
          <p:cNvSpPr/>
          <p:nvPr/>
        </p:nvSpPr>
        <p:spPr>
          <a:xfrm>
            <a:off x="3563888" y="0"/>
            <a:ext cx="1586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Procesy globalne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832D265F-267B-144E-A46D-A2478DE83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956932"/>
              </p:ext>
            </p:extLst>
          </p:nvPr>
        </p:nvGraphicFramePr>
        <p:xfrm>
          <a:off x="6096000" y="619034"/>
          <a:ext cx="2594493" cy="1945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Fotografia Photo Editor" r:id="rId4" imgW="1651000" imgH="1238250" progId="MSPhotoEd.3">
                  <p:embed/>
                </p:oleObj>
              </mc:Choice>
              <mc:Fallback>
                <p:oleObj name="Fotografia Photo Editor" r:id="rId4" imgW="1651000" imgH="123825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19034"/>
                        <a:ext cx="2594493" cy="1945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xmlns="" id="{2D94E3F6-3A1B-3F48-9CFF-B8A10F5B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51328"/>
              </p:ext>
            </p:extLst>
          </p:nvPr>
        </p:nvGraphicFramePr>
        <p:xfrm>
          <a:off x="2987824" y="620688"/>
          <a:ext cx="2725340" cy="181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Fotografia Photo Editor" r:id="rId6" imgW="3041650" imgH="2025650" progId="MSPhotoEd.3">
                  <p:embed/>
                </p:oleObj>
              </mc:Choice>
              <mc:Fallback>
                <p:oleObj name="Fotografia Photo Editor" r:id="rId6" imgW="3041650" imgH="202565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620688"/>
                        <a:ext cx="2725340" cy="1815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az 11" descr="mc-arabia.jpg">
            <a:extLst>
              <a:ext uri="{FF2B5EF4-FFF2-40B4-BE49-F238E27FC236}">
                <a16:creationId xmlns:a16="http://schemas.microsoft.com/office/drawing/2014/main" xmlns="" id="{5C564AFD-99B4-AE45-BF3D-133C9367C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76673"/>
            <a:ext cx="245726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geo.norwid24.waw.pl/geo_opracowania/geo300re/przyr_02.jpg">
            <a:extLst>
              <a:ext uri="{FF2B5EF4-FFF2-40B4-BE49-F238E27FC236}">
                <a16:creationId xmlns:a16="http://schemas.microsoft.com/office/drawing/2014/main" xmlns="" id="{951CFD04-B0D3-A049-AF2B-41266193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05180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 descr="her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73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11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B7E436A1-D79B-2348-8F81-27BEDC5C22CF}"/>
              </a:ext>
            </a:extLst>
          </p:cNvPr>
          <p:cNvSpPr/>
          <p:nvPr/>
        </p:nvSpPr>
        <p:spPr>
          <a:xfrm>
            <a:off x="3563888" y="0"/>
            <a:ext cx="2551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Uwarunkowania europejskie</a:t>
            </a:r>
          </a:p>
        </p:txBody>
      </p:sp>
      <p:sp>
        <p:nvSpPr>
          <p:cNvPr id="7" name="Prostokąt 2">
            <a:extLst>
              <a:ext uri="{FF2B5EF4-FFF2-40B4-BE49-F238E27FC236}">
                <a16:creationId xmlns:a16="http://schemas.microsoft.com/office/drawing/2014/main" xmlns="" id="{498A3353-50C3-7F49-89D4-76C8673641B6}"/>
              </a:ext>
            </a:extLst>
          </p:cNvPr>
          <p:cNvSpPr/>
          <p:nvPr/>
        </p:nvSpPr>
        <p:spPr>
          <a:xfrm>
            <a:off x="611560" y="1026376"/>
            <a:ext cx="7920880" cy="4193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200"/>
              </a:spcAft>
            </a:pP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Pięć nowych celów Polityki Spójności UE</a:t>
            </a:r>
            <a:endParaRPr lang="pl-PL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pl-PL" sz="16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Bardziej inteligentna Europa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(innowacje, cyfryzacja, transformacja gospodarcza);</a:t>
            </a:r>
            <a:endParaRPr lang="pl-PL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pl-PL" sz="16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Bardziej przyjazna dla środowiska, niskoemisyjna Europa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(czysta i sprawiedliwa transformacja energetyki, zielone i niebieskie inwestycje, gospodarka o obiegu zamkniętym, przystosowanie do zmiany klimatu oraz zapobiegania ryzyku); </a:t>
            </a:r>
            <a:endParaRPr lang="pl-PL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pl-PL" sz="16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Lepiej połączona Europa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dzięki zwiększeniu mobilności i udoskonaleniu regionalnych połączeń teleinformatycznych ze strategiczną infrastrukturą transportową i sieciami cyfrowymi;</a:t>
            </a:r>
            <a:endParaRPr lang="pl-PL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pl-PL" sz="16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Europa o silniejszym wymiarze społecznym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(wdrożenie Europejskiego filaru praw socjalnych  i inwestycje w wysokiej jakości zatrudnienie, edukację, umiejętności, integrację społeczną i równy dostęp do opieki zdrowotnej);</a:t>
            </a:r>
            <a:endParaRPr lang="pl-PL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pl-PL" sz="1600" b="1" i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Europa </a:t>
            </a:r>
            <a:r>
              <a:rPr lang="pl-PL" sz="16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bliżej obywateli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(wspieranie zrównoważonego i zintegrowanego rozwoju obszarów miejskich, wiejskich i przybrzeżnych w ramach inicjatyw lokalnych, poprzez wspieranie oddolnych strategii rozwoju).</a:t>
            </a:r>
            <a:endParaRPr lang="pl-PL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10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12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018026F9-09C0-6749-AC4B-A70B74B735DD}"/>
              </a:ext>
            </a:extLst>
          </p:cNvPr>
          <p:cNvSpPr/>
          <p:nvPr/>
        </p:nvSpPr>
        <p:spPr>
          <a:xfrm>
            <a:off x="1019498" y="905171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Idea niwelowania różnic regionalnych i nadrabiania zaległości rozwojowych</a:t>
            </a:r>
          </a:p>
          <a:p>
            <a:pPr algn="just"/>
            <a:endParaRPr lang="pl-PL" sz="2000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+mn-lt"/>
              </a:rPr>
              <a:t>podejście oddolne - </a:t>
            </a:r>
            <a:r>
              <a:rPr lang="pl-PL" sz="1600" dirty="0">
                <a:latin typeface="+mn-lt"/>
              </a:rPr>
              <a:t>„</a:t>
            </a:r>
            <a:r>
              <a:rPr lang="pl-PL" sz="1600" i="1" dirty="0">
                <a:latin typeface="+mn-lt"/>
              </a:rPr>
              <a:t>rozwój lokalny kierowany przez społeczność</a:t>
            </a:r>
            <a:r>
              <a:rPr lang="pl-PL" sz="1600" dirty="0">
                <a:latin typeface="+mn-lt"/>
              </a:rPr>
              <a:t>” </a:t>
            </a:r>
            <a:endParaRPr lang="pl-PL" sz="2000" dirty="0">
              <a:latin typeface="+mn-lt"/>
            </a:endParaRP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C5A20061-2DAD-584B-8BB9-E56CA17CC98A}"/>
              </a:ext>
            </a:extLst>
          </p:cNvPr>
          <p:cNvSpPr/>
          <p:nvPr/>
        </p:nvSpPr>
        <p:spPr>
          <a:xfrm>
            <a:off x="3563888" y="0"/>
            <a:ext cx="2551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Uwarunkowania europejskie</a:t>
            </a:r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xmlns="" id="{CAFDDC34-395D-7A42-8268-FFEAA2F4B7DB}"/>
              </a:ext>
            </a:extLst>
          </p:cNvPr>
          <p:cNvSpPr/>
          <p:nvPr/>
        </p:nvSpPr>
        <p:spPr>
          <a:xfrm>
            <a:off x="1475656" y="2636912"/>
            <a:ext cx="610242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Według P. M. Romera (1990) podstawowym </a:t>
            </a:r>
            <a:r>
              <a:rPr lang="pl-PL" sz="1600" b="1" dirty="0">
                <a:solidFill>
                  <a:srgbClr val="0000FF"/>
                </a:solidFill>
              </a:rPr>
              <a:t>czynnikiem rozwoju regionu jest aktywizacja jego potencjału wewnętrznego </a:t>
            </a:r>
            <a:r>
              <a:rPr lang="pl-PL" sz="1600" dirty="0"/>
              <a:t>determinowana przez wyjściowo posiadane zasoby. Wysoki poziom potencjału własnego wpływa dodatnio na tworzenie korzystnych warunków życia dla mieszkańców, co powinno być jednym z podstawowych celów rozwoju regionalnego. </a:t>
            </a:r>
            <a:r>
              <a:rPr lang="en-GB" sz="1600" dirty="0"/>
              <a:t>. 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b="1" i="1" dirty="0" err="1">
                <a:solidFill>
                  <a:srgbClr val="0000FF"/>
                </a:solidFill>
              </a:rPr>
              <a:t>Kapitał</a:t>
            </a:r>
            <a:r>
              <a:rPr lang="en-GB" sz="1600" b="1" i="1" dirty="0">
                <a:solidFill>
                  <a:srgbClr val="0000FF"/>
                </a:solidFill>
              </a:rPr>
              <a:t> </a:t>
            </a:r>
            <a:r>
              <a:rPr lang="en-GB" sz="1600" b="1" i="1" dirty="0" err="1">
                <a:solidFill>
                  <a:srgbClr val="0000FF"/>
                </a:solidFill>
              </a:rPr>
              <a:t>terytorialny</a:t>
            </a:r>
            <a:r>
              <a:rPr lang="en-GB" sz="1600" b="1" i="1" dirty="0">
                <a:solidFill>
                  <a:srgbClr val="0000FF"/>
                </a:solidFill>
              </a:rPr>
              <a:t> </a:t>
            </a:r>
            <a:r>
              <a:rPr lang="en-GB" sz="1600" dirty="0"/>
              <a:t>(</a:t>
            </a:r>
            <a:r>
              <a:rPr lang="en-GB" sz="1600" dirty="0" err="1"/>
              <a:t>Camagni</a:t>
            </a:r>
            <a:r>
              <a:rPr lang="en-GB" sz="1600" dirty="0"/>
              <a:t> 2008), </a:t>
            </a:r>
          </a:p>
          <a:p>
            <a:pPr algn="just"/>
            <a:r>
              <a:rPr lang="en-GB" sz="1600" b="1" i="1" dirty="0" err="1">
                <a:solidFill>
                  <a:srgbClr val="0000FF"/>
                </a:solidFill>
              </a:rPr>
              <a:t>Zdolności</a:t>
            </a:r>
            <a:r>
              <a:rPr lang="en-GB" sz="1600" b="1" i="1" dirty="0">
                <a:solidFill>
                  <a:srgbClr val="0000FF"/>
                </a:solidFill>
              </a:rPr>
              <a:t> </a:t>
            </a:r>
            <a:r>
              <a:rPr lang="en-GB" sz="1600" b="1" i="1" dirty="0" err="1">
                <a:solidFill>
                  <a:srgbClr val="0000FF"/>
                </a:solidFill>
              </a:rPr>
              <a:t>endogenne</a:t>
            </a:r>
            <a:r>
              <a:rPr lang="en-GB" sz="1600" b="1" i="1" dirty="0">
                <a:solidFill>
                  <a:srgbClr val="0000FF"/>
                </a:solidFill>
              </a:rPr>
              <a:t> </a:t>
            </a:r>
            <a:r>
              <a:rPr lang="en-GB" sz="1600" dirty="0"/>
              <a:t>(Scott and </a:t>
            </a:r>
            <a:r>
              <a:rPr lang="en-GB" sz="1600" dirty="0" err="1"/>
              <a:t>Storper</a:t>
            </a:r>
            <a:r>
              <a:rPr lang="en-GB" sz="1600" dirty="0"/>
              <a:t> 2003)</a:t>
            </a:r>
          </a:p>
          <a:p>
            <a:pPr algn="just"/>
            <a:r>
              <a:rPr lang="en-GB" sz="1600" b="1" i="1" dirty="0" err="1">
                <a:solidFill>
                  <a:srgbClr val="0000FF"/>
                </a:solidFill>
              </a:rPr>
              <a:t>Lokalne</a:t>
            </a:r>
            <a:r>
              <a:rPr lang="en-GB" sz="1600" b="1" i="1" dirty="0">
                <a:solidFill>
                  <a:srgbClr val="0000FF"/>
                </a:solidFill>
              </a:rPr>
              <a:t> </a:t>
            </a:r>
            <a:r>
              <a:rPr lang="en-GB" sz="1600" b="1" i="1" dirty="0" err="1">
                <a:solidFill>
                  <a:srgbClr val="0000FF"/>
                </a:solidFill>
              </a:rPr>
              <a:t>usieciowienie</a:t>
            </a:r>
            <a:r>
              <a:rPr lang="en-GB" sz="1600" b="1" i="1" dirty="0">
                <a:solidFill>
                  <a:srgbClr val="0000FF"/>
                </a:solidFill>
              </a:rPr>
              <a:t> </a:t>
            </a:r>
            <a:r>
              <a:rPr lang="en-GB" sz="1600" dirty="0"/>
              <a:t>(Fujita et al. 1999).</a:t>
            </a:r>
            <a:r>
              <a:rPr lang="pl-PL" sz="1600" dirty="0"/>
              <a:t> </a:t>
            </a:r>
            <a:endParaRPr lang="pl-PL" sz="1600" b="1" dirty="0"/>
          </a:p>
        </p:txBody>
      </p:sp>
      <p:pic>
        <p:nvPicPr>
          <p:cNvPr id="9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45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13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EAEC9221-1BE9-D34D-8A84-FD97C683406E}"/>
              </a:ext>
            </a:extLst>
          </p:cNvPr>
          <p:cNvSpPr/>
          <p:nvPr/>
        </p:nvSpPr>
        <p:spPr>
          <a:xfrm>
            <a:off x="3563888" y="0"/>
            <a:ext cx="2551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Uwarunkowania europejskie</a:t>
            </a:r>
          </a:p>
        </p:txBody>
      </p:sp>
      <p:pic>
        <p:nvPicPr>
          <p:cNvPr id="7" name="Picture 17" descr="rome">
            <a:extLst>
              <a:ext uri="{FF2B5EF4-FFF2-40B4-BE49-F238E27FC236}">
                <a16:creationId xmlns:a16="http://schemas.microsoft.com/office/drawing/2014/main" xmlns="" id="{5C331E27-5A0C-FA4C-97CE-95410C40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290671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latine">
            <a:extLst>
              <a:ext uri="{FF2B5EF4-FFF2-40B4-BE49-F238E27FC236}">
                <a16:creationId xmlns:a16="http://schemas.microsoft.com/office/drawing/2014/main" xmlns="" id="{5D32F1F3-42E5-DA48-94CA-9664C075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940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western">
            <a:extLst>
              <a:ext uri="{FF2B5EF4-FFF2-40B4-BE49-F238E27FC236}">
                <a16:creationId xmlns:a16="http://schemas.microsoft.com/office/drawing/2014/main" xmlns="" id="{CD367937-D66A-ED4A-BC3C-15D982F5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28940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bebelno_kosciol_przed_rozbudowa">
            <a:extLst>
              <a:ext uri="{FF2B5EF4-FFF2-40B4-BE49-F238E27FC236}">
                <a16:creationId xmlns:a16="http://schemas.microsoft.com/office/drawing/2014/main" xmlns="" id="{F03A7244-2CE0-1A41-A447-31FD5743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068638"/>
            <a:ext cx="10080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cerkiew">
            <a:extLst>
              <a:ext uri="{FF2B5EF4-FFF2-40B4-BE49-F238E27FC236}">
                <a16:creationId xmlns:a16="http://schemas.microsoft.com/office/drawing/2014/main" xmlns="" id="{A8450381-8AEE-704C-82FD-60518680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7921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>
            <a:extLst>
              <a:ext uri="{FF2B5EF4-FFF2-40B4-BE49-F238E27FC236}">
                <a16:creationId xmlns:a16="http://schemas.microsoft.com/office/drawing/2014/main" xmlns="" id="{F718A9F0-F79B-7D40-AD95-F29096FCC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276475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800" i="1" dirty="0"/>
              <a:t>A,B,C,D….</a:t>
            </a: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xmlns="" id="{9AEB6625-4208-8747-B48D-A24CD1345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060575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800"/>
              <a:t>Б,В,Г,Д,Ж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xmlns="" id="{C6B6E4D7-3A88-3D45-9D18-44672DA8A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437063"/>
            <a:ext cx="1512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1"/>
              <a:t>Urbanizacja, handel i usługi, przemysł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xmlns="" id="{625CB345-C4A4-DF41-ACCA-9EE7ACA49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575" y="4005263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1"/>
              <a:t>Rolnictwo w systemie folwarczno-pańszczyźnianym</a:t>
            </a:r>
          </a:p>
        </p:txBody>
      </p:sp>
      <p:pic>
        <p:nvPicPr>
          <p:cNvPr id="17" name="Obraz 5" descr="her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7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14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7E388F76-B392-0645-9FD3-7450F73374A7}"/>
              </a:ext>
            </a:extLst>
          </p:cNvPr>
          <p:cNvSpPr/>
          <p:nvPr/>
        </p:nvSpPr>
        <p:spPr>
          <a:xfrm>
            <a:off x="3286664" y="76943"/>
            <a:ext cx="2246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Uwarunkowania krajowe</a:t>
            </a:r>
          </a:p>
        </p:txBody>
      </p:sp>
      <p:sp>
        <p:nvSpPr>
          <p:cNvPr id="7" name="Prostokąt 2">
            <a:extLst>
              <a:ext uri="{FF2B5EF4-FFF2-40B4-BE49-F238E27FC236}">
                <a16:creationId xmlns:a16="http://schemas.microsoft.com/office/drawing/2014/main" xmlns="" id="{F16C7085-DA1D-3940-86A8-C68A8100151D}"/>
              </a:ext>
            </a:extLst>
          </p:cNvPr>
          <p:cNvSpPr/>
          <p:nvPr/>
        </p:nvSpPr>
        <p:spPr>
          <a:xfrm>
            <a:off x="1410838" y="788263"/>
            <a:ext cx="640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Strategia na Rzecz Odpowiedzialnego Rozwoju do roku 2020</a:t>
            </a:r>
            <a:r>
              <a:rPr lang="pl-PL" dirty="0">
                <a:latin typeface="+mn-lt"/>
              </a:rPr>
              <a:t> </a:t>
            </a:r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xmlns="" id="{378FD3F5-FDED-AC44-AAF9-F8F76F67D172}"/>
              </a:ext>
            </a:extLst>
          </p:cNvPr>
          <p:cNvSpPr/>
          <p:nvPr/>
        </p:nvSpPr>
        <p:spPr>
          <a:xfrm>
            <a:off x="683569" y="1699638"/>
            <a:ext cx="748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Rozwój zrównoważony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czyli taki, w którym potrzeby obecnego pokolenia mogą być realizowane bez umniejszania szans przyszłych pokoleń. </a:t>
            </a:r>
            <a:endParaRPr lang="pl-PL" dirty="0">
              <a:latin typeface="+mn-lt"/>
            </a:endParaRPr>
          </a:p>
        </p:txBody>
      </p:sp>
      <p:sp>
        <p:nvSpPr>
          <p:cNvPr id="9" name="Prostokąt 7">
            <a:extLst>
              <a:ext uri="{FF2B5EF4-FFF2-40B4-BE49-F238E27FC236}">
                <a16:creationId xmlns:a16="http://schemas.microsoft.com/office/drawing/2014/main" xmlns="" id="{F3AE23AC-FEBA-4A44-A623-6CE34DA9C220}"/>
              </a:ext>
            </a:extLst>
          </p:cNvPr>
          <p:cNvSpPr/>
          <p:nvPr/>
        </p:nvSpPr>
        <p:spPr>
          <a:xfrm>
            <a:off x="683569" y="2850712"/>
            <a:ext cx="7338689" cy="1477328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Uzasadnieniem dla przeznaczenia środków pomocowych </a:t>
            </a: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nie będzie już jedynie niski poziom rozwoju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i występowanie określonych problemów, </a:t>
            </a: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ale przedstawienie sposobu wykorzystania endogenicznych potencjałów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które w długim horyzoncie czasu będą zdolne generować wartość dodaną i budować samofinansujące źródła rozwoju.</a:t>
            </a:r>
            <a:r>
              <a:rPr lang="pl-PL" dirty="0">
                <a:latin typeface="+mn-lt"/>
              </a:rPr>
              <a:t>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25C3BA29-7587-2E4B-B705-48ECD94AE9AC}"/>
              </a:ext>
            </a:extLst>
          </p:cNvPr>
          <p:cNvSpPr/>
          <p:nvPr/>
        </p:nvSpPr>
        <p:spPr>
          <a:xfrm>
            <a:off x="683569" y="4608520"/>
            <a:ext cx="733869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Zasada efektywności </a:t>
            </a:r>
            <a:r>
              <a:rPr lang="pl-PL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zastąpiona </a:t>
            </a:r>
            <a:r>
              <a:rPr lang="pl-PL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równością i sprawiedliwością</a:t>
            </a:r>
            <a:r>
              <a:rPr lang="pl-PL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68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15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1168746E-D57E-3F4B-8878-2AB532BF9A68}"/>
              </a:ext>
            </a:extLst>
          </p:cNvPr>
          <p:cNvSpPr/>
          <p:nvPr/>
        </p:nvSpPr>
        <p:spPr>
          <a:xfrm>
            <a:off x="2123728" y="620688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spc="-5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Krajowa Strategia Rozwoju Regionalnego </a:t>
            </a:r>
            <a:r>
              <a:rPr lang="pl-PL" b="1" i="1" spc="-5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2030</a:t>
            </a:r>
          </a:p>
          <a:p>
            <a:pPr algn="ctr"/>
            <a:r>
              <a:rPr lang="pl-PL" dirty="0" smtClean="0">
                <a:latin typeface="+mn-lt"/>
              </a:rPr>
              <a:t> przyjęta 17.09.2019!!!!</a:t>
            </a:r>
            <a:endParaRPr lang="pl-PL" dirty="0">
              <a:latin typeface="+mn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7E39E4E-4F18-B140-BF90-9C5DBDC42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283620"/>
              </p:ext>
            </p:extLst>
          </p:nvPr>
        </p:nvGraphicFramePr>
        <p:xfrm>
          <a:off x="1389050" y="1402131"/>
          <a:ext cx="648071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rostokąt 8">
            <a:extLst>
              <a:ext uri="{FF2B5EF4-FFF2-40B4-BE49-F238E27FC236}">
                <a16:creationId xmlns:a16="http://schemas.microsoft.com/office/drawing/2014/main" xmlns="" id="{183BFFAF-CEB9-0647-80C0-25288A40394C}"/>
              </a:ext>
            </a:extLst>
          </p:cNvPr>
          <p:cNvSpPr/>
          <p:nvPr/>
        </p:nvSpPr>
        <p:spPr>
          <a:xfrm>
            <a:off x="3286664" y="76943"/>
            <a:ext cx="2246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Uwarunkowania krajowe</a:t>
            </a:r>
          </a:p>
        </p:txBody>
      </p:sp>
      <p:pic>
        <p:nvPicPr>
          <p:cNvPr id="9" name="Obraz 5" descr="her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45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16</a:t>
            </a:fld>
            <a:endParaRPr lang="pl-PL"/>
          </a:p>
        </p:txBody>
      </p:sp>
      <p:pic>
        <p:nvPicPr>
          <p:cNvPr id="6" name="image19.jpeg">
            <a:extLst>
              <a:ext uri="{FF2B5EF4-FFF2-40B4-BE49-F238E27FC236}">
                <a16:creationId xmlns:a16="http://schemas.microsoft.com/office/drawing/2014/main" xmlns="" id="{AA093BD6-C313-1643-BB27-2D85F916925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018186" cy="2476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4">
            <a:extLst>
              <a:ext uri="{FF2B5EF4-FFF2-40B4-BE49-F238E27FC236}">
                <a16:creationId xmlns:a16="http://schemas.microsoft.com/office/drawing/2014/main" xmlns="" id="{59CFA6A2-EC9A-414D-8C3E-08C4A2E6E57F}"/>
              </a:ext>
            </a:extLst>
          </p:cNvPr>
          <p:cNvSpPr/>
          <p:nvPr/>
        </p:nvSpPr>
        <p:spPr>
          <a:xfrm>
            <a:off x="323528" y="3429000"/>
            <a:ext cx="3571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Obszary zagrożone trwałą marginalizacją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Garamond" panose="02020404030301010803" pitchFamily="18" charset="0"/>
              </a:rPr>
              <a:t> 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xmlns="" id="{962732F8-5CAC-0E4B-BEB5-A428E441DC4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173591" cy="26205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5">
            <a:extLst>
              <a:ext uri="{FF2B5EF4-FFF2-40B4-BE49-F238E27FC236}">
                <a16:creationId xmlns:a16="http://schemas.microsoft.com/office/drawing/2014/main" xmlns="" id="{4384DF9A-DE85-7E42-A392-7D04687AB2ED}"/>
              </a:ext>
            </a:extLst>
          </p:cNvPr>
          <p:cNvSpPr/>
          <p:nvPr/>
        </p:nvSpPr>
        <p:spPr>
          <a:xfrm>
            <a:off x="4275402" y="3573016"/>
            <a:ext cx="4860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Miasta średnie tracące funkcje społeczno-gospodarcze</a:t>
            </a:r>
            <a:r>
              <a:rPr lang="pl-PL" sz="1600" dirty="0">
                <a:latin typeface="+mn-lt"/>
              </a:rPr>
              <a:t> </a:t>
            </a:r>
          </a:p>
        </p:txBody>
      </p:sp>
      <p:sp>
        <p:nvSpPr>
          <p:cNvPr id="11" name="Prostokąt 9">
            <a:extLst>
              <a:ext uri="{FF2B5EF4-FFF2-40B4-BE49-F238E27FC236}">
                <a16:creationId xmlns:a16="http://schemas.microsoft.com/office/drawing/2014/main" xmlns="" id="{5B6AE8C8-02B7-EB45-A5D3-6039360F3E92}"/>
              </a:ext>
            </a:extLst>
          </p:cNvPr>
          <p:cNvSpPr/>
          <p:nvPr/>
        </p:nvSpPr>
        <p:spPr>
          <a:xfrm>
            <a:off x="2267744" y="6021288"/>
            <a:ext cx="2243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Polska </a:t>
            </a:r>
            <a:r>
              <a:rPr lang="pl-PL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Wschodnia i Śląsk</a:t>
            </a:r>
            <a:r>
              <a:rPr lang="pl-PL" sz="1600" dirty="0" smtClean="0">
                <a:latin typeface="+mn-lt"/>
              </a:rPr>
              <a:t> </a:t>
            </a:r>
            <a:endParaRPr lang="pl-PL" sz="1600" dirty="0">
              <a:latin typeface="+mn-lt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FDE7113D-CB0C-574F-BCBD-18EE25C68D7C}"/>
              </a:ext>
            </a:extLst>
          </p:cNvPr>
          <p:cNvSpPr/>
          <p:nvPr/>
        </p:nvSpPr>
        <p:spPr>
          <a:xfrm>
            <a:off x="5724128" y="4005064"/>
            <a:ext cx="32425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i="1" spc="-5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Źródło: Strategia na rzecz Odpowiedzialnego Rozwoju</a:t>
            </a:r>
            <a:r>
              <a:rPr lang="pl-PL" sz="1050" dirty="0">
                <a:latin typeface="+mn-lt"/>
              </a:rPr>
              <a:t> </a:t>
            </a:r>
          </a:p>
        </p:txBody>
      </p:sp>
      <p:sp>
        <p:nvSpPr>
          <p:cNvPr id="13" name="Prostokąt 13">
            <a:extLst>
              <a:ext uri="{FF2B5EF4-FFF2-40B4-BE49-F238E27FC236}">
                <a16:creationId xmlns:a16="http://schemas.microsoft.com/office/drawing/2014/main" xmlns="" id="{3C001FC0-2FD1-CC41-98B7-CC1D4A4F64C2}"/>
              </a:ext>
            </a:extLst>
          </p:cNvPr>
          <p:cNvSpPr/>
          <p:nvPr/>
        </p:nvSpPr>
        <p:spPr>
          <a:xfrm>
            <a:off x="3286664" y="76943"/>
            <a:ext cx="2246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Uwarunkowania krajowe</a:t>
            </a:r>
          </a:p>
        </p:txBody>
      </p:sp>
      <p:sp>
        <p:nvSpPr>
          <p:cNvPr id="14" name="Prostokąt 2">
            <a:extLst>
              <a:ext uri="{FF2B5EF4-FFF2-40B4-BE49-F238E27FC236}">
                <a16:creationId xmlns:a16="http://schemas.microsoft.com/office/drawing/2014/main" xmlns="" id="{AAEBEFD7-1EC1-584A-8274-B7410C1D9291}"/>
              </a:ext>
            </a:extLst>
          </p:cNvPr>
          <p:cNvSpPr/>
          <p:nvPr/>
        </p:nvSpPr>
        <p:spPr>
          <a:xfrm>
            <a:off x="5292080" y="4941168"/>
            <a:ext cx="3319307" cy="369332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r>
              <a:rPr lang="pl-PL" i="1" spc="-5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Obszary Strategicznej Interwencji </a:t>
            </a:r>
            <a:endParaRPr lang="pl-PL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Obraz 5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2256015" cy="214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17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90EA1869-8966-0F47-B749-7154F3F323BA}"/>
              </a:ext>
            </a:extLst>
          </p:cNvPr>
          <p:cNvSpPr/>
          <p:nvPr/>
        </p:nvSpPr>
        <p:spPr>
          <a:xfrm>
            <a:off x="611560" y="1196752"/>
            <a:ext cx="8208912" cy="3570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70510" algn="ctr">
              <a:spcAft>
                <a:spcPts val="600"/>
              </a:spcAft>
            </a:pP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 </a:t>
            </a:r>
            <a:r>
              <a:rPr lang="pl-PL" sz="1600" b="1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Założeniach</a:t>
            </a: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charakteryzuje się woj. lubelskie jako: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peryferyjne,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trudno dostępne, słabo zurbanizowane,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dużym udziałem sektorów tradycyjnych (rolnictwo),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niskimi dochodami gospodarstw domowych oraz sektora publicznego,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wątłą i niestabilną bazą podatkową,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relatywnie słabszym wyposażeniem w infrastrukturę,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długotrwałym odpływem migracyjnym,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relatywnie słabszą atrakcyjnością inwestycyjną,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małym potencjałem i podatnością na innowacje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dobrze rozwiniętym publicznym sektorem badawczo-rozwojowym </a:t>
            </a:r>
            <a:endParaRPr lang="pl-PL" sz="16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D4DF2AEE-C655-2A43-9A30-365D8E394F64}"/>
              </a:ext>
            </a:extLst>
          </p:cNvPr>
          <p:cNvSpPr/>
          <p:nvPr/>
        </p:nvSpPr>
        <p:spPr>
          <a:xfrm>
            <a:off x="3286664" y="76943"/>
            <a:ext cx="2466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Uwarunkowania regionalne</a:t>
            </a: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52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18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7EB34AC1-1C8C-FD48-AE88-844587E3C88D}"/>
              </a:ext>
            </a:extLst>
          </p:cNvPr>
          <p:cNvSpPr/>
          <p:nvPr/>
        </p:nvSpPr>
        <p:spPr>
          <a:xfrm>
            <a:off x="1792140" y="54165"/>
            <a:ext cx="5254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Wnioski z 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Diagnozy prospektywnej województwa lubelskiego</a:t>
            </a:r>
            <a:r>
              <a:rPr lang="pl-PL" sz="1600" i="1" dirty="0">
                <a:latin typeface="+mn-lt"/>
              </a:rPr>
              <a:t> </a:t>
            </a:r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xmlns="" id="{B301F3FF-EF66-A84A-8359-ECFF87485D31}"/>
              </a:ext>
            </a:extLst>
          </p:cNvPr>
          <p:cNvSpPr/>
          <p:nvPr/>
        </p:nvSpPr>
        <p:spPr>
          <a:xfrm>
            <a:off x="467544" y="2048634"/>
            <a:ext cx="4680520" cy="2082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Proponuje się wprowadzenie </a:t>
            </a:r>
            <a:r>
              <a:rPr lang="pl-PL" sz="1600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modelu struktury funkcjonalno-przestrzennej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jako elementarnej część dokumentu.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Model struktury funkcjonalno-przestrzennej powinien </a:t>
            </a:r>
            <a:r>
              <a:rPr lang="pl-PL" sz="1600" b="1" i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stanowić trwałą podstawę orientowania kierunków rozwoju społeczno-gospodarczego województwa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40">
            <a:extLst>
              <a:ext uri="{FF2B5EF4-FFF2-40B4-BE49-F238E27FC236}">
                <a16:creationId xmlns:a16="http://schemas.microsoft.com/office/drawing/2014/main" xmlns="" id="{5EDDB8AD-D0E7-174C-B8AB-8F45693BE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1209200"/>
            <a:ext cx="3271406" cy="45240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200"/>
              </a:spcAft>
            </a:pPr>
            <a:r>
              <a:rPr lang="pl-PL" sz="900" b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PZPWL - Struktura funkcjonalno-przestrzenna województwa lubelskiego (DSiR)</a:t>
            </a:r>
            <a:r>
              <a:rPr lang="pl-PL" sz="12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3C99D0E-F224-E24E-901F-671A2246AFE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371" y="1689234"/>
            <a:ext cx="3046429" cy="394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5" descr="h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0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19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C0370A2C-3E0F-9046-ACCE-1D2CD23AC495}"/>
              </a:ext>
            </a:extLst>
          </p:cNvPr>
          <p:cNvSpPr/>
          <p:nvPr/>
        </p:nvSpPr>
        <p:spPr>
          <a:xfrm>
            <a:off x="467544" y="1733408"/>
            <a:ext cx="8219256" cy="243169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Jako podstawowe determinanty podejmowanych decyzji rozwojowych w woj. lubelskim należy uznać:</a:t>
            </a: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Stan i prognozowane zmiany dotyczące </a:t>
            </a: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potencjału ludnościowego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w regionie,</a:t>
            </a: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Poziom rozwoju sektorów gospodarki w aspekcie </a:t>
            </a: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budowania konkurencyjności województwa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oraz kształtowania rynku pracy wpływającego na atrakcyjność życia w regionie.</a:t>
            </a:r>
            <a:endParaRPr lang="pl-PL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E9F86947-092C-BB42-B26A-BCC67519C3B9}"/>
              </a:ext>
            </a:extLst>
          </p:cNvPr>
          <p:cNvSpPr/>
          <p:nvPr/>
        </p:nvSpPr>
        <p:spPr>
          <a:xfrm>
            <a:off x="1792140" y="54165"/>
            <a:ext cx="5254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Wnioski z 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Diagnozy prospektywnej województwa lubelskiego</a:t>
            </a:r>
            <a:r>
              <a:rPr lang="pl-PL" sz="1600" i="1" dirty="0">
                <a:latin typeface="+mn-lt"/>
              </a:rPr>
              <a:t> </a:t>
            </a: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44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C91C8EC5-3B75-F94E-A3CA-126BCC5EEF78}"/>
              </a:ext>
            </a:extLst>
          </p:cNvPr>
          <p:cNvSpPr txBox="1"/>
          <p:nvPr/>
        </p:nvSpPr>
        <p:spPr>
          <a:xfrm>
            <a:off x="2118593" y="83671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Wprowadzenie</a:t>
            </a:r>
            <a:endParaRPr lang="pl-PL" dirty="0"/>
          </a:p>
          <a:p>
            <a:r>
              <a:rPr lang="pl-PL" dirty="0"/>
              <a:t>Przesłanki i uwarunkowania aktualizacji </a:t>
            </a:r>
            <a:r>
              <a:rPr lang="pl-PL" dirty="0" smtClean="0"/>
              <a:t>Strategii</a:t>
            </a:r>
            <a:endParaRPr lang="pl-PL" dirty="0"/>
          </a:p>
          <a:p>
            <a:r>
              <a:rPr lang="pl-PL" dirty="0"/>
              <a:t>Wnioski z diagnozy </a:t>
            </a:r>
            <a:r>
              <a:rPr lang="pl-PL" dirty="0" smtClean="0"/>
              <a:t>prospektywnej</a:t>
            </a:r>
            <a:endParaRPr lang="pl-PL" dirty="0"/>
          </a:p>
          <a:p>
            <a:r>
              <a:rPr lang="pl-PL" dirty="0"/>
              <a:t>Uwarunkowania </a:t>
            </a:r>
            <a:r>
              <a:rPr lang="pl-PL" dirty="0" smtClean="0"/>
              <a:t>prawne</a:t>
            </a:r>
            <a:endParaRPr lang="pl-PL" dirty="0"/>
          </a:p>
          <a:p>
            <a:r>
              <a:rPr lang="pl-PL" dirty="0"/>
              <a:t>Ramy </a:t>
            </a:r>
            <a:r>
              <a:rPr lang="pl-PL" dirty="0" smtClean="0"/>
              <a:t>aktualizacji</a:t>
            </a:r>
            <a:endParaRPr lang="pl-PL" dirty="0"/>
          </a:p>
          <a:p>
            <a:r>
              <a:rPr lang="pl-PL" dirty="0"/>
              <a:t>Kluczowe elementy i wymiary </a:t>
            </a:r>
            <a:r>
              <a:rPr lang="pl-PL" dirty="0" smtClean="0"/>
              <a:t>aktualizacji</a:t>
            </a:r>
            <a:endParaRPr lang="pl-PL" dirty="0"/>
          </a:p>
          <a:p>
            <a:r>
              <a:rPr lang="pl-PL" dirty="0"/>
              <a:t>Etapy </a:t>
            </a:r>
            <a:r>
              <a:rPr lang="pl-PL" dirty="0" smtClean="0"/>
              <a:t>prac</a:t>
            </a:r>
            <a:endParaRPr lang="pl-PL" dirty="0"/>
          </a:p>
          <a:p>
            <a:r>
              <a:rPr lang="pl-PL" b="1" dirty="0"/>
              <a:t>UWAGI DO NOWEJ STRATEGII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501A9333-6F8E-D347-A4CF-16AD00548CA8}"/>
              </a:ext>
            </a:extLst>
          </p:cNvPr>
          <p:cNvSpPr/>
          <p:nvPr/>
        </p:nvSpPr>
        <p:spPr>
          <a:xfrm>
            <a:off x="3563888" y="0"/>
            <a:ext cx="542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Plan</a:t>
            </a:r>
          </a:p>
        </p:txBody>
      </p:sp>
      <p:sp>
        <p:nvSpPr>
          <p:cNvPr id="5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6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</a:t>
            </a:fld>
            <a:endParaRPr lang="pl-PL"/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051720" y="407707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Przygotowanie</a:t>
            </a:r>
            <a:r>
              <a:rPr lang="en-US" i="1" dirty="0"/>
              <a:t> jest </a:t>
            </a:r>
            <a:r>
              <a:rPr lang="en-US" i="1" dirty="0" err="1"/>
              <a:t>najważniejszym</a:t>
            </a:r>
            <a:r>
              <a:rPr lang="en-US" i="1" dirty="0"/>
              <a:t> </a:t>
            </a:r>
            <a:r>
              <a:rPr lang="en-US" i="1" dirty="0" err="1"/>
              <a:t>kluczem</a:t>
            </a:r>
            <a:r>
              <a:rPr lang="en-US" i="1" dirty="0"/>
              <a:t> do </a:t>
            </a:r>
            <a:r>
              <a:rPr lang="en-US" i="1" dirty="0" err="1"/>
              <a:t>sukcesu</a:t>
            </a:r>
            <a:r>
              <a:rPr lang="en-US" dirty="0"/>
              <a:t>. </a:t>
            </a:r>
            <a:endParaRPr lang="en-US" dirty="0" smtClean="0"/>
          </a:p>
          <a:p>
            <a:pPr algn="r"/>
            <a:r>
              <a:rPr lang="en-US" dirty="0" smtClean="0"/>
              <a:t>Henry </a:t>
            </a:r>
            <a:r>
              <a:rPr lang="en-US" dirty="0"/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37478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20</a:t>
            </a:fld>
            <a:endParaRPr lang="pl-PL"/>
          </a:p>
        </p:txBody>
      </p:sp>
      <p:sp>
        <p:nvSpPr>
          <p:cNvPr id="6" name="Prostokąt 7">
            <a:extLst>
              <a:ext uri="{FF2B5EF4-FFF2-40B4-BE49-F238E27FC236}">
                <a16:creationId xmlns:a16="http://schemas.microsoft.com/office/drawing/2014/main" xmlns="" id="{8B354AA6-8347-AE47-841D-717147AAFB1B}"/>
              </a:ext>
            </a:extLst>
          </p:cNvPr>
          <p:cNvSpPr/>
          <p:nvPr/>
        </p:nvSpPr>
        <p:spPr>
          <a:xfrm>
            <a:off x="1792140" y="54165"/>
            <a:ext cx="5254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Wnioski z 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Diagnozy prospektywnej województwa lubelskiego</a:t>
            </a:r>
            <a:r>
              <a:rPr lang="pl-PL" sz="1600" i="1" dirty="0">
                <a:latin typeface="+mn-lt"/>
              </a:rPr>
              <a:t> </a:t>
            </a:r>
          </a:p>
        </p:txBody>
      </p:sp>
      <p:sp>
        <p:nvSpPr>
          <p:cNvPr id="7" name="Prostokąt 8">
            <a:extLst>
              <a:ext uri="{FF2B5EF4-FFF2-40B4-BE49-F238E27FC236}">
                <a16:creationId xmlns:a16="http://schemas.microsoft.com/office/drawing/2014/main" xmlns="" id="{5E46A86E-7F54-BF4B-A128-B9935A4E156C}"/>
              </a:ext>
            </a:extLst>
          </p:cNvPr>
          <p:cNvSpPr/>
          <p:nvPr/>
        </p:nvSpPr>
        <p:spPr>
          <a:xfrm>
            <a:off x="350863" y="1052736"/>
            <a:ext cx="8136904" cy="3847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Kluczowe znaczenie dla przyszłości sektora rolniczego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jest podjęcie działań służących zwiększaniu wydajności pracy, w tym:</a:t>
            </a:r>
            <a:endParaRPr lang="pl-PL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wspieranie rozwoju gospodarstw specjalistycznych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pl-PL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zwiększenie </a:t>
            </a: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wykorzystania w regionalnym przemyśle rolno-spożywczym wykształconych specjalizacji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w produkcji rolnej obejmujących m.in. owoce jagodowe, owoce z plantacji sadowniczych, warzywa, rośliny strączkowe,</a:t>
            </a:r>
            <a:endParaRPr lang="pl-PL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stymulowanie zmian w strukturze wielkościowej gospodarstw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wspieranie rozwoju agroturystyki</a:t>
            </a:r>
            <a:r>
              <a:rPr lang="pl-PL" sz="1600" dirty="0">
                <a:latin typeface="+mn-lt"/>
              </a:rPr>
              <a:t>,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rozwój i profesjonalizacja działalności zrzeszeń rolników</a:t>
            </a:r>
            <a:r>
              <a:rPr lang="pl-PL" sz="1600" dirty="0">
                <a:latin typeface="+mn-lt"/>
              </a:rPr>
              <a:t>,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wspieranie produkcji </a:t>
            </a:r>
            <a:r>
              <a:rPr lang="pl-PL" sz="1600" b="1" dirty="0">
                <a:latin typeface="+mn-lt"/>
              </a:rPr>
              <a:t>żywności ekologicznej</a:t>
            </a:r>
            <a:r>
              <a:rPr lang="pl-PL" sz="1600" dirty="0">
                <a:latin typeface="+mn-lt"/>
              </a:rPr>
              <a:t>,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tworzenie marki</a:t>
            </a:r>
            <a:r>
              <a:rPr lang="pl-PL" sz="1600" dirty="0">
                <a:latin typeface="+mn-lt"/>
              </a:rPr>
              <a:t> żywnościowych </a:t>
            </a:r>
            <a:r>
              <a:rPr lang="pl-PL" sz="1600" b="1" dirty="0">
                <a:latin typeface="+mn-lt"/>
              </a:rPr>
              <a:t>produktów regionalnych,</a:t>
            </a:r>
            <a:r>
              <a:rPr lang="pl-PL" sz="1600" dirty="0">
                <a:latin typeface="+mn-lt"/>
              </a:rPr>
              <a:t>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wspieranie </a:t>
            </a:r>
            <a:r>
              <a:rPr lang="pl-PL" sz="1600" b="1" dirty="0">
                <a:latin typeface="+mn-lt"/>
              </a:rPr>
              <a:t>indywidualnego przetwórstwa </a:t>
            </a:r>
            <a:r>
              <a:rPr lang="pl-PL" sz="1600" dirty="0">
                <a:latin typeface="+mn-lt"/>
              </a:rPr>
              <a:t>żywności.</a:t>
            </a:r>
            <a:endParaRPr lang="pl-PL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3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21</a:t>
            </a:fld>
            <a:endParaRPr lang="pl-PL"/>
          </a:p>
        </p:txBody>
      </p:sp>
      <p:sp>
        <p:nvSpPr>
          <p:cNvPr id="8" name="Prostokąt 2">
            <a:extLst>
              <a:ext uri="{FF2B5EF4-FFF2-40B4-BE49-F238E27FC236}">
                <a16:creationId xmlns:a16="http://schemas.microsoft.com/office/drawing/2014/main" xmlns="" id="{C49A02C7-42EB-824B-B234-0DDAB48401A8}"/>
              </a:ext>
            </a:extLst>
          </p:cNvPr>
          <p:cNvSpPr/>
          <p:nvPr/>
        </p:nvSpPr>
        <p:spPr>
          <a:xfrm>
            <a:off x="539552" y="1268760"/>
            <a:ext cx="7992888" cy="3539430"/>
          </a:xfrm>
          <a:prstGeom prst="rect">
            <a:avLst/>
          </a:prstGeom>
          <a:solidFill>
            <a:srgbClr val="FCD5B5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Istotny udział województwa lubelskiego w krajowym sektorze górnictwa i przemysłu wydobywczego 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 potencjalne zwiększenie znaczenia tego sektora w gospodarce regionalnej powinno być związane z rozwijaniem technologii czystego spalania przy udziale funkcjonującego w województwie zaplecza badawczego górnictwa.</a:t>
            </a:r>
            <a:r>
              <a:rPr lang="pl-PL" sz="1600" dirty="0">
                <a:latin typeface="+mn-lt"/>
              </a:rPr>
              <a:t> </a:t>
            </a:r>
          </a:p>
          <a:p>
            <a:pPr algn="just"/>
            <a:endParaRPr lang="pl-PL" sz="1600" dirty="0">
              <a:latin typeface="+mn-lt"/>
            </a:endParaRPr>
          </a:p>
          <a:p>
            <a:pPr algn="just"/>
            <a:r>
              <a:rPr lang="pl-PL" sz="1600" dirty="0">
                <a:latin typeface="+mn-lt"/>
              </a:rPr>
              <a:t>W perspektywie </a:t>
            </a:r>
            <a:r>
              <a:rPr lang="pl-PL" sz="1600" b="1" dirty="0">
                <a:latin typeface="+mn-lt"/>
              </a:rPr>
              <a:t>energetyka może stać się potencjalną inteligentną specjalizacją regionu</a:t>
            </a:r>
            <a:r>
              <a:rPr lang="pl-PL" sz="1600" dirty="0">
                <a:latin typeface="+mn-lt"/>
              </a:rPr>
              <a:t>, zwłaszcza w zakresie wykorzystania odnawialnych źródeł energii w oparciu o zasoby naturalne oraz zaplecze badawcze. </a:t>
            </a:r>
          </a:p>
          <a:p>
            <a:pPr algn="just"/>
            <a:endParaRPr lang="pl-PL" sz="1600" dirty="0">
              <a:latin typeface="+mn-lt"/>
            </a:endParaRPr>
          </a:p>
          <a:p>
            <a:pPr algn="just"/>
            <a:r>
              <a:rPr lang="pl-PL" sz="1600" b="1" dirty="0">
                <a:latin typeface="+mn-lt"/>
              </a:rPr>
              <a:t>Znaczny regionalny potencjał</a:t>
            </a:r>
            <a:r>
              <a:rPr lang="pl-PL" sz="1600" dirty="0">
                <a:latin typeface="+mn-lt"/>
              </a:rPr>
              <a:t>, mogący generować w przyszłości istotny wzrost uprzemysłowienia regionu posiadają lub mogą uzyskać niektóre branże gospodarki: </a:t>
            </a:r>
            <a:r>
              <a:rPr lang="pl-PL" sz="1600" b="1" dirty="0">
                <a:latin typeface="+mn-lt"/>
              </a:rPr>
              <a:t>spożywcza, produkcji napojów, drzewna, chemiczna, farmaceutyczna, mineralna i produkcji mebli, branża maszynowa, samochodowa oraz produkcji pozostałego sprzętu transportowego, w tym głównie przemysłu lotniczego</a:t>
            </a:r>
            <a:r>
              <a:rPr lang="pl-PL" sz="1600" dirty="0">
                <a:latin typeface="+mn-lt"/>
              </a:rPr>
              <a:t>. </a:t>
            </a:r>
          </a:p>
        </p:txBody>
      </p:sp>
      <p:sp>
        <p:nvSpPr>
          <p:cNvPr id="9" name="Prostokąt 7">
            <a:extLst>
              <a:ext uri="{FF2B5EF4-FFF2-40B4-BE49-F238E27FC236}">
                <a16:creationId xmlns:a16="http://schemas.microsoft.com/office/drawing/2014/main" xmlns="" id="{438E502B-BB42-9B46-9ADF-819911C408B6}"/>
              </a:ext>
            </a:extLst>
          </p:cNvPr>
          <p:cNvSpPr/>
          <p:nvPr/>
        </p:nvSpPr>
        <p:spPr>
          <a:xfrm>
            <a:off x="1792140" y="54165"/>
            <a:ext cx="5254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Wnioski z 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Diagnozy prospektywnej województwa lubelskiego</a:t>
            </a:r>
            <a:r>
              <a:rPr lang="pl-PL" sz="1600" i="1" dirty="0">
                <a:latin typeface="+mn-lt"/>
              </a:rPr>
              <a:t> </a:t>
            </a:r>
          </a:p>
        </p:txBody>
      </p:sp>
      <p:pic>
        <p:nvPicPr>
          <p:cNvPr id="10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824" y="57842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19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22</a:t>
            </a:fld>
            <a:endParaRPr lang="pl-PL"/>
          </a:p>
        </p:txBody>
      </p:sp>
      <p:pic>
        <p:nvPicPr>
          <p:cNvPr id="6" name="Obraz 2">
            <a:extLst>
              <a:ext uri="{FF2B5EF4-FFF2-40B4-BE49-F238E27FC236}">
                <a16:creationId xmlns:a16="http://schemas.microsoft.com/office/drawing/2014/main" xmlns="" id="{9D29012F-E582-EE4F-BAEA-27198617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237" y="880956"/>
            <a:ext cx="3801194" cy="4931278"/>
          </a:xfrm>
          <a:prstGeom prst="rect">
            <a:avLst/>
          </a:prstGeom>
        </p:spPr>
      </p:pic>
      <p:sp>
        <p:nvSpPr>
          <p:cNvPr id="7" name="Prostokąt 4">
            <a:extLst>
              <a:ext uri="{FF2B5EF4-FFF2-40B4-BE49-F238E27FC236}">
                <a16:creationId xmlns:a16="http://schemas.microsoft.com/office/drawing/2014/main" xmlns="" id="{46C3B2C2-6B65-F74F-BD28-CF5D4C81CA57}"/>
              </a:ext>
            </a:extLst>
          </p:cNvPr>
          <p:cNvSpPr/>
          <p:nvPr/>
        </p:nvSpPr>
        <p:spPr>
          <a:xfrm>
            <a:off x="467544" y="1777635"/>
            <a:ext cx="4572000" cy="2062103"/>
          </a:xfrm>
          <a:prstGeom prst="rect">
            <a:avLst/>
          </a:prstGeom>
          <a:solidFill>
            <a:srgbClr val="FCD5B5"/>
          </a:solidFill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Duże znaczenie usług transportu i gospodarki magazynowej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wśród potencjałów rozwojowych województwa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na co wpływa: położenie na głównych szlakach transportowych Europy i kraju, realizowane zadania służące poprawie parametrów technicznych tranzytowych powiązań komunikacyjnych, a także wyższy niż średni dla kraju udział tego sektora w regionalnej strukturze gospodarczej</a:t>
            </a:r>
            <a:r>
              <a:rPr lang="pl-PL" sz="1600" dirty="0">
                <a:latin typeface="+mn-lt"/>
              </a:rPr>
              <a:t>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82094024-BFC8-2C4B-A37B-12CC46DFBB61}"/>
              </a:ext>
            </a:extLst>
          </p:cNvPr>
          <p:cNvSpPr/>
          <p:nvPr/>
        </p:nvSpPr>
        <p:spPr>
          <a:xfrm>
            <a:off x="1792140" y="54165"/>
            <a:ext cx="5254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Wnioski z 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Diagnozy prospektywnej województwa lubelskiego</a:t>
            </a:r>
            <a:r>
              <a:rPr lang="pl-PL" sz="1600" i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23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7091C92B-05F5-F04D-AB76-E080FAE5729E}"/>
              </a:ext>
            </a:extLst>
          </p:cNvPr>
          <p:cNvSpPr/>
          <p:nvPr/>
        </p:nvSpPr>
        <p:spPr>
          <a:xfrm>
            <a:off x="467544" y="739898"/>
            <a:ext cx="8448985" cy="4606389"/>
          </a:xfrm>
          <a:prstGeom prst="rect">
            <a:avLst/>
          </a:prstGeom>
          <a:solidFill>
            <a:srgbClr val="FCD5B5"/>
          </a:solidFill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pl-PL" sz="1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 odniesieniu do </a:t>
            </a:r>
            <a:r>
              <a:rPr lang="pl-PL" sz="14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regionalnych</a:t>
            </a:r>
            <a:r>
              <a:rPr lang="pl-PL" sz="1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obszarów strategicznej interwencji (OSI)</a:t>
            </a:r>
            <a:r>
              <a:rPr lang="pl-PL" sz="1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rekomenduje się:</a:t>
            </a:r>
          </a:p>
          <a:p>
            <a:pPr algn="just">
              <a:spcAft>
                <a:spcPts val="400"/>
              </a:spcAft>
            </a:pPr>
            <a:endParaRPr lang="pl-PL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400"/>
              </a:spcAft>
            </a:pPr>
            <a:r>
              <a:rPr lang="pl-PL" sz="14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OSI  - Lubelski Obszar Metropolitalny (LOM</a:t>
            </a:r>
            <a:r>
              <a:rPr lang="pl-PL" sz="1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l-PL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weryfikację priorytetów rozwojowych,</a:t>
            </a:r>
            <a:endParaRPr lang="pl-PL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doprecyzowanie zakresu interwencji,</a:t>
            </a:r>
            <a:endParaRPr lang="pl-PL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aktywizacja udziału samorządów powiatowych i gminnych w LOM w planowaniu działań rozwojowych.</a:t>
            </a:r>
            <a:endParaRPr lang="pl-PL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400"/>
              </a:spcAft>
            </a:pPr>
            <a:r>
              <a:rPr lang="pl-PL" sz="14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OSI - Miasta </a:t>
            </a:r>
            <a:r>
              <a:rPr lang="pl-PL" sz="1400" b="1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subregionalne</a:t>
            </a:r>
            <a:endParaRPr lang="pl-PL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weryfikację priorytetów rozwojowych,</a:t>
            </a:r>
            <a:endParaRPr lang="pl-PL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doprecyzowanie zakresu interwencji,</a:t>
            </a:r>
          </a:p>
          <a:p>
            <a:pPr marL="285750" lvl="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00FF"/>
                </a:solidFill>
                <a:latin typeface="+mn-lt"/>
              </a:rPr>
              <a:t>włączenie miast pretendujących</a:t>
            </a:r>
            <a:r>
              <a:rPr lang="pl-PL" sz="1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pl-PL" sz="1400" dirty="0">
                <a:latin typeface="+mn-lt"/>
              </a:rPr>
              <a:t>do pełnienia funkcji </a:t>
            </a:r>
            <a:r>
              <a:rPr lang="pl-PL" sz="1400" dirty="0" err="1">
                <a:latin typeface="+mn-lt"/>
              </a:rPr>
              <a:t>subregionalnych</a:t>
            </a:r>
            <a:r>
              <a:rPr lang="pl-PL" sz="1400" dirty="0">
                <a:latin typeface="+mn-lt"/>
              </a:rPr>
              <a:t> w OSI - Miasta </a:t>
            </a:r>
            <a:r>
              <a:rPr lang="pl-PL" sz="1400" dirty="0" err="1">
                <a:latin typeface="+mn-lt"/>
              </a:rPr>
              <a:t>subregionalne</a:t>
            </a:r>
            <a:r>
              <a:rPr lang="pl-PL" sz="1400" dirty="0">
                <a:latin typeface="+mn-lt"/>
              </a:rPr>
              <a:t>.</a:t>
            </a:r>
          </a:p>
          <a:p>
            <a:r>
              <a:rPr lang="pl-PL" dirty="0"/>
              <a:t> </a:t>
            </a:r>
            <a:r>
              <a:rPr lang="pl-PL" sz="1400" b="1" dirty="0"/>
              <a:t>OSI - Obszary przygraniczne</a:t>
            </a:r>
            <a:endParaRPr lang="pl-PL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/>
              <a:t>weryfikację priorytetów rozwojowych,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/>
              <a:t>doprecyzowanie zakresu interwencji,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00FF"/>
                </a:solidFill>
              </a:rPr>
              <a:t>rezygnacje z regionalnego OSI - Obszary przygraniczne</a:t>
            </a:r>
            <a:r>
              <a:rPr lang="pl-PL" sz="1400" dirty="0">
                <a:solidFill>
                  <a:srgbClr val="0000FF"/>
                </a:solidFill>
              </a:rPr>
              <a:t> </a:t>
            </a:r>
            <a:r>
              <a:rPr lang="pl-PL" sz="1400" dirty="0"/>
              <a:t>na rzecz współpracy z poziomem krajowym OSI.</a:t>
            </a:r>
            <a:r>
              <a:rPr lang="pl-PL" dirty="0"/>
              <a:t> </a:t>
            </a:r>
          </a:p>
          <a:p>
            <a:pPr lvl="0"/>
            <a:r>
              <a:rPr lang="pl-PL" sz="1400" b="1" dirty="0"/>
              <a:t>OSI - Obszary wykorzystania gospodarczego walorów przyrodniczych i krajobrazowych</a:t>
            </a:r>
            <a:endParaRPr lang="pl-PL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/>
              <a:t>weryfikację priorytetów,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/>
              <a:t>doprecyzowanie zakresu interwencji,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0000"/>
                </a:solidFill>
              </a:rPr>
              <a:t>aktywizację udziału samorządów lokalnych </a:t>
            </a:r>
            <a:r>
              <a:rPr lang="pl-PL" sz="1400" dirty="0"/>
              <a:t>w planowaniu zintegrowanych działań rozwojowych.</a:t>
            </a:r>
            <a:endParaRPr lang="pl-PL" dirty="0"/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55F6A75D-03B1-A746-846A-832BA1F1AE35}"/>
              </a:ext>
            </a:extLst>
          </p:cNvPr>
          <p:cNvSpPr/>
          <p:nvPr/>
        </p:nvSpPr>
        <p:spPr>
          <a:xfrm>
            <a:off x="1792140" y="54165"/>
            <a:ext cx="5254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Wnioski z 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Diagnozy prospektywnej województwa lubelskiego</a:t>
            </a:r>
            <a:r>
              <a:rPr lang="pl-PL" sz="1600" i="1" dirty="0">
                <a:latin typeface="+mn-lt"/>
              </a:rPr>
              <a:t> </a:t>
            </a: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07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24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906EABAC-805B-DA45-AE21-159645EF8884}"/>
              </a:ext>
            </a:extLst>
          </p:cNvPr>
          <p:cNvSpPr/>
          <p:nvPr/>
        </p:nvSpPr>
        <p:spPr>
          <a:xfrm>
            <a:off x="808807" y="917951"/>
            <a:ext cx="7848872" cy="3323987"/>
          </a:xfrm>
          <a:prstGeom prst="rect">
            <a:avLst/>
          </a:prstGeom>
          <a:solidFill>
            <a:srgbClr val="FCD5B5"/>
          </a:solidFill>
        </p:spPr>
        <p:txBody>
          <a:bodyPr wrap="square">
            <a:spAutoFit/>
          </a:bodyPr>
          <a:lstStyle/>
          <a:p>
            <a:pPr lvl="0" algn="just"/>
            <a:r>
              <a:rPr lang="pl-PL" sz="1400" b="1" dirty="0"/>
              <a:t>OSI - Obszary potencjalnej eksploatacji złóż kopalin</a:t>
            </a:r>
            <a:endParaRPr lang="pl-PL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weryfikację priorytetów rozwojowych,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doprecyzowanie zakresu interwencji,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00FF"/>
                </a:solidFill>
              </a:rPr>
              <a:t>weryfikację granic</a:t>
            </a:r>
            <a:r>
              <a:rPr lang="pl-PL" sz="1400" dirty="0"/>
              <a:t> w aspekcie obecnego stanu udokumentowania i koncesjonowania eksploatacji złóż.</a:t>
            </a:r>
          </a:p>
          <a:p>
            <a:pPr lvl="0" algn="just"/>
            <a:r>
              <a:rPr lang="pl-PL" sz="1400" b="1" dirty="0"/>
              <a:t>OSI - Ochrony i kształtowania zasobów wodnych</a:t>
            </a:r>
            <a:endParaRPr lang="pl-PL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00FF"/>
                </a:solidFill>
              </a:rPr>
              <a:t>rezygnację</a:t>
            </a:r>
            <a:r>
              <a:rPr lang="pl-PL" sz="1400" dirty="0">
                <a:solidFill>
                  <a:srgbClr val="0000FF"/>
                </a:solidFill>
              </a:rPr>
              <a:t> z </a:t>
            </a:r>
            <a:r>
              <a:rPr lang="pl-PL" sz="1400" b="1" dirty="0">
                <a:solidFill>
                  <a:srgbClr val="0000FF"/>
                </a:solidFill>
              </a:rPr>
              <a:t>OSI regionalnego - Ochrona i kształtowania zasobów wodnych</a:t>
            </a:r>
            <a:r>
              <a:rPr lang="pl-PL" sz="1400" dirty="0">
                <a:solidFill>
                  <a:srgbClr val="0000FF"/>
                </a:solidFill>
              </a:rPr>
              <a:t> </a:t>
            </a:r>
            <a:r>
              <a:rPr lang="pl-PL" sz="1400" dirty="0"/>
              <a:t>ze względu na przeniesienie kompetencji, a zatem polityki w tym zakresie na poziom krajowy, </a:t>
            </a:r>
          </a:p>
          <a:p>
            <a:pPr lvl="0" algn="just"/>
            <a:r>
              <a:rPr lang="pl-PL" sz="1400" b="1" dirty="0"/>
              <a:t>OSI - Nowoczesna wieś</a:t>
            </a:r>
            <a:endParaRPr lang="pl-PL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weryfikację priorytetów rozwojowych,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doprecyzowanie zakresu interwencji,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00FF"/>
                </a:solidFill>
              </a:rPr>
              <a:t>uwzględnienie i wspieranie działań obejmujących</a:t>
            </a:r>
            <a:r>
              <a:rPr lang="pl-PL" sz="1400" b="1" dirty="0"/>
              <a:t>: </a:t>
            </a:r>
            <a:r>
              <a:rPr lang="pl-PL" sz="1400" dirty="0"/>
              <a:t>kształtowanie pozarolniczych funkcji,  wielofunkcyjny rozwój gospodarstw rolnych,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0000FF"/>
                </a:solidFill>
              </a:rPr>
              <a:t>weryfikację granic</a:t>
            </a:r>
            <a:r>
              <a:rPr lang="pl-PL" sz="1400" dirty="0">
                <a:solidFill>
                  <a:srgbClr val="0000FF"/>
                </a:solidFill>
              </a:rPr>
              <a:t> </a:t>
            </a:r>
            <a:r>
              <a:rPr lang="pl-PL" sz="1400" dirty="0"/>
              <a:t>i podziału wewnętrznego OSI, ze względu na wyraźne zróżnicowanie potencjałów rozwojowych</a:t>
            </a:r>
            <a:r>
              <a:rPr lang="pl-PL" sz="1400" dirty="0" smtClean="0"/>
              <a:t>.</a:t>
            </a: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10B95EB8-B871-884D-ABE8-C30009260D2C}"/>
              </a:ext>
            </a:extLst>
          </p:cNvPr>
          <p:cNvSpPr/>
          <p:nvPr/>
        </p:nvSpPr>
        <p:spPr>
          <a:xfrm>
            <a:off x="1792140" y="54165"/>
            <a:ext cx="5254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Wnioski z 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Diagnozy prospektywnej województwa lubelskiego</a:t>
            </a:r>
            <a:r>
              <a:rPr lang="pl-PL" sz="1600" i="1" dirty="0">
                <a:latin typeface="+mn-lt"/>
              </a:rPr>
              <a:t> </a:t>
            </a:r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xmlns="" id="{1CF57B4F-1205-024E-8C81-E1B377520F2C}"/>
              </a:ext>
            </a:extLst>
          </p:cNvPr>
          <p:cNvSpPr/>
          <p:nvPr/>
        </p:nvSpPr>
        <p:spPr>
          <a:xfrm>
            <a:off x="2555776" y="5013176"/>
            <a:ext cx="4933069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Ustanowienie nowego OSI regionalnego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dla którego potencjałem rozwojowym będzie </a:t>
            </a: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działalność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logistyczna i transportowa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w obszarach kształtujących się korytarzy transportowych i ciągów komunikacyjnych</a:t>
            </a:r>
            <a:r>
              <a:rPr lang="pl-PL" sz="1600" dirty="0">
                <a:latin typeface="+mn-lt"/>
              </a:rPr>
              <a:t> </a:t>
            </a:r>
          </a:p>
        </p:txBody>
      </p:sp>
      <p:pic>
        <p:nvPicPr>
          <p:cNvPr id="9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96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25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C485CCCE-17C9-ED44-92F9-EBECEAE6D8BF}"/>
              </a:ext>
            </a:extLst>
          </p:cNvPr>
          <p:cNvSpPr/>
          <p:nvPr/>
        </p:nvSpPr>
        <p:spPr>
          <a:xfrm>
            <a:off x="509240" y="764704"/>
            <a:ext cx="814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Podstawowymi </a:t>
            </a: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aktami prawnymi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regulującymi kwestie prowadzenia polityki rozwoju, w tym stanowienie strategii rozwoju są ustawa 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 samorządzie województwa (</a:t>
            </a:r>
            <a:r>
              <a:rPr lang="pl-PL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usw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oraz ustawa 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 zasadach prowadzenia polityki rozwoju (</a:t>
            </a:r>
            <a:r>
              <a:rPr lang="pl-PL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uzppr</a:t>
            </a: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l-PL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xmlns="" id="{FFBF28C4-505D-CE43-94E0-CE33FCC016A6}"/>
              </a:ext>
            </a:extLst>
          </p:cNvPr>
          <p:cNvSpPr/>
          <p:nvPr/>
        </p:nvSpPr>
        <p:spPr>
          <a:xfrm>
            <a:off x="509240" y="2213403"/>
            <a:ext cx="8147248" cy="2340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indent="221615"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Kreowanie polityki rozwoju regionu powinno uwzględniać następujące cele:</a:t>
            </a:r>
            <a:endParaRPr lang="pl-PL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­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pielęgnowanie polskości oraz rozwój i kształtowanie świadomości narodowej, obywatelskiej i kulturowej mieszkańców, a także pielęgnowanie i rozwijanie tożsamości lokalnej;</a:t>
            </a:r>
            <a:endParaRPr lang="pl-PL" sz="1600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­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pobudzanie aktywności gospodarczej;</a:t>
            </a:r>
            <a:endParaRPr lang="pl-PL" sz="1600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­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podnoszenie poziomu konkurencyjności i innowacyjności gospodarki województwa;</a:t>
            </a:r>
            <a:endParaRPr lang="pl-PL" sz="1600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­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zachowanie wartości środowiska kulturowego i przyrodniczego przy uwzględnieniu potrzeb przyszłych pokoleń;</a:t>
            </a:r>
            <a:endParaRPr lang="pl-PL" sz="1600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Courier New" panose="02070309020205020404" pitchFamily="49" charset="0"/>
              <a:buChar char="­"/>
            </a:pPr>
            <a:r>
              <a:rPr lang="pl-PL" sz="16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kształtowanie i utrzymanie ładu przestrzennego.</a:t>
            </a:r>
            <a:endParaRPr lang="pl-PL" sz="1600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FCF6DE55-913A-7C46-A82B-4A2547232257}"/>
              </a:ext>
            </a:extLst>
          </p:cNvPr>
          <p:cNvSpPr/>
          <p:nvPr/>
        </p:nvSpPr>
        <p:spPr>
          <a:xfrm>
            <a:off x="3163814" y="75564"/>
            <a:ext cx="2491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Uwarunkowania prawne</a:t>
            </a:r>
            <a:endParaRPr lang="pl-PL" sz="1600" dirty="0">
              <a:latin typeface="+mn-lt"/>
            </a:endParaRPr>
          </a:p>
        </p:txBody>
      </p:sp>
      <p:pic>
        <p:nvPicPr>
          <p:cNvPr id="9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4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26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2BB8FF93-0630-8A40-943F-77E18B9366A4}"/>
              </a:ext>
            </a:extLst>
          </p:cNvPr>
          <p:cNvSpPr/>
          <p:nvPr/>
        </p:nvSpPr>
        <p:spPr>
          <a:xfrm>
            <a:off x="760810" y="1196752"/>
            <a:ext cx="7920880" cy="3445559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600"/>
              </a:spcAft>
            </a:pP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 powinna zawierać Strategia:</a:t>
            </a: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diagnozę sytuacji społeczno-gospodarczej </a:t>
            </a:r>
            <a:r>
              <a:rPr lang="pl-PL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województwa, w odniesieniu do zakresu objętego programowaniem strategicznym z uwzględnieniem stanu środowiska oraz zróżnicowań przestrzennych;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określenie trendów rozwojowych </a:t>
            </a:r>
            <a:r>
              <a:rPr lang="pl-PL" sz="1600" dirty="0">
                <a:latin typeface="+mn-lt"/>
              </a:rPr>
              <a:t>w okresie objętym strategią;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określenie celów strategicznych </a:t>
            </a:r>
            <a:r>
              <a:rPr lang="pl-PL" sz="1600" dirty="0">
                <a:latin typeface="+mn-lt"/>
              </a:rPr>
              <a:t>(rozwojowych) polityki rozwoju województwa,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określenie kierunków działań </a:t>
            </a:r>
            <a:r>
              <a:rPr lang="pl-PL" sz="1600" dirty="0">
                <a:latin typeface="+mn-lt"/>
              </a:rPr>
              <a:t>(kierunków interwencji) podejmowanych przez samorząd województwa dla osiągnięcia celów strategicznych polityki rozwoju województwa (w ujęciu wojewódzkim lub terytorialnym);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wskaźniki</a:t>
            </a:r>
            <a:r>
              <a:rPr lang="pl-PL" sz="1600" dirty="0">
                <a:latin typeface="+mn-lt"/>
              </a:rPr>
              <a:t> realizacji;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systemy realizacji i ramy finansowe</a:t>
            </a:r>
            <a:r>
              <a:rPr lang="pl-PL" sz="1600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EAA8D17B-A03C-6845-AE9E-52D103F29933}"/>
              </a:ext>
            </a:extLst>
          </p:cNvPr>
          <p:cNvSpPr/>
          <p:nvPr/>
        </p:nvSpPr>
        <p:spPr>
          <a:xfrm>
            <a:off x="3163814" y="75564"/>
            <a:ext cx="2491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Uwarunkowania prawne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92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27</a:t>
            </a:fld>
            <a:endParaRPr lang="pl-PL"/>
          </a:p>
        </p:txBody>
      </p:sp>
      <p:pic>
        <p:nvPicPr>
          <p:cNvPr id="6" name="Obraz 7">
            <a:extLst>
              <a:ext uri="{FF2B5EF4-FFF2-40B4-BE49-F238E27FC236}">
                <a16:creationId xmlns:a16="http://schemas.microsoft.com/office/drawing/2014/main" xmlns="" id="{23D7EEEB-5289-9848-93C8-A683397BFA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317" y="719997"/>
            <a:ext cx="7056784" cy="47365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8">
            <a:extLst>
              <a:ext uri="{FF2B5EF4-FFF2-40B4-BE49-F238E27FC236}">
                <a16:creationId xmlns:a16="http://schemas.microsoft.com/office/drawing/2014/main" xmlns="" id="{60C3A8B4-AC9B-CB4B-8873-2F054FAC655C}"/>
              </a:ext>
            </a:extLst>
          </p:cNvPr>
          <p:cNvSpPr/>
          <p:nvPr/>
        </p:nvSpPr>
        <p:spPr>
          <a:xfrm>
            <a:off x="3163814" y="75564"/>
            <a:ext cx="2491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Model prac nad SRWL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50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28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F2E7EE36-78FD-B74C-B61D-F2EEAD062847}"/>
              </a:ext>
            </a:extLst>
          </p:cNvPr>
          <p:cNvSpPr/>
          <p:nvPr/>
        </p:nvSpPr>
        <p:spPr>
          <a:xfrm>
            <a:off x="755576" y="1052736"/>
            <a:ext cx="7848872" cy="378565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l-PL" sz="1600" b="1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Model planowania rozwoju w regionie w kontekście zasady zrównoważonego rozwoju</a:t>
            </a:r>
          </a:p>
          <a:p>
            <a:pPr marL="342900" indent="-342900" algn="just">
              <a:buAutoNum type="arabicPeriod"/>
            </a:pPr>
            <a:endParaRPr lang="pl-PL" sz="1600" b="1" dirty="0">
              <a:solidFill>
                <a:srgbClr val="FFFF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l-PL" sz="1600" b="1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Terytorialny paradygmat rozwoju </a:t>
            </a:r>
          </a:p>
          <a:p>
            <a:pPr marL="342900" indent="-342900" algn="just">
              <a:buAutoNum type="arabicPeriod"/>
            </a:pPr>
            <a:endParaRPr lang="pl-PL" sz="16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pl-PL" sz="1600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Kształtowanie potencjału administracji samorządowej szczebla lokalnego do podejmowania działań prorozwojowych</a:t>
            </a:r>
          </a:p>
          <a:p>
            <a:pPr marL="342900" indent="-342900" algn="just">
              <a:buFontTx/>
              <a:buAutoNum type="arabicPeriod"/>
            </a:pPr>
            <a:endParaRPr lang="pl-PL" sz="1600" b="1" dirty="0"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pl-PL" sz="1600" b="1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Sytuacja i procesy demograficzne </a:t>
            </a:r>
          </a:p>
          <a:p>
            <a:pPr marL="342900" indent="-342900" algn="just">
              <a:buFontTx/>
              <a:buAutoNum type="arabicPeriod"/>
            </a:pPr>
            <a:endParaRPr lang="pl-PL" sz="1600" b="1" dirty="0">
              <a:solidFill>
                <a:srgbClr val="FFFF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pl-PL" sz="1600" b="1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Dynamiczny rozwój i wzrost znaczenia międzynarodowych powiązań gospodarczych, naukowych i technologicznych oraz rosnące znaczenie korporacji ponadnarodowych</a:t>
            </a:r>
          </a:p>
          <a:p>
            <a:pPr algn="just"/>
            <a:endParaRPr lang="pl-PL" sz="1600" b="1" dirty="0">
              <a:solidFill>
                <a:srgbClr val="FFFF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pl-PL" sz="1600" b="1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Nowe mechanizmy koordynacji interwencji krajowej i regionalnej/lokalnej </a:t>
            </a:r>
          </a:p>
          <a:p>
            <a:pPr marL="342900" indent="-342900" algn="just">
              <a:buFontTx/>
              <a:buAutoNum type="arabicPeriod"/>
            </a:pPr>
            <a:endParaRPr lang="pl-PL" sz="1600" b="1" dirty="0">
              <a:solidFill>
                <a:srgbClr val="FFFF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pl-PL" sz="1600" b="1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Położenie geopolityczne i  wymiar transgraniczny</a:t>
            </a: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40CA177E-0362-D647-8DD8-8E650E01346E}"/>
              </a:ext>
            </a:extLst>
          </p:cNvPr>
          <p:cNvSpPr/>
          <p:nvPr/>
        </p:nvSpPr>
        <p:spPr>
          <a:xfrm>
            <a:off x="2911786" y="0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Kluczowe elementy aktualizacji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56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29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4A64135F-EDE4-2D47-B509-7E8870F42593}"/>
              </a:ext>
            </a:extLst>
          </p:cNvPr>
          <p:cNvSpPr/>
          <p:nvPr/>
        </p:nvSpPr>
        <p:spPr>
          <a:xfrm>
            <a:off x="2911786" y="0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Kluczowe elementy aktualizacji</a:t>
            </a:r>
            <a:endParaRPr lang="pl-PL" sz="1600" dirty="0">
              <a:latin typeface="+mn-lt"/>
            </a:endParaRP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06B6D362-66E2-624D-8E11-A664B806F823}"/>
              </a:ext>
            </a:extLst>
          </p:cNvPr>
          <p:cNvSpPr/>
          <p:nvPr/>
        </p:nvSpPr>
        <p:spPr>
          <a:xfrm>
            <a:off x="539552" y="1052736"/>
            <a:ext cx="8181900" cy="39826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3366FF"/>
              </a:buClr>
              <a:tabLst>
                <a:tab pos="449580" algn="l"/>
              </a:tabLst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1. Model planowania rozwoju w regionie w kontekście zasady zrównoważonego rozwoju 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l-PL" dirty="0">
                <a:latin typeface="+mn-lt"/>
              </a:rPr>
              <a:t>zmiana paradygmatu procesów rozwojowych na rzecz większej równomierności w wymiarze terytorialnym).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3366FF"/>
              </a:buClr>
              <a:tabLst>
                <a:tab pos="449580" algn="l"/>
              </a:tabLst>
            </a:pPr>
            <a:endParaRPr lang="pl-PL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koncentracja zagospodarowania i lokowania usług </a:t>
            </a:r>
            <a:r>
              <a:rPr lang="pl-PL" sz="1600" dirty="0">
                <a:latin typeface="+mn-lt"/>
              </a:rPr>
              <a:t>w ukształtowanych ośrodkach sieci osadniczej, jako naturalnych ośrodkach wzrostu,  i zapewnienie do nich sprawnego dostępu,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6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rozwój </a:t>
            </a:r>
            <a:r>
              <a:rPr lang="pl-PL" sz="1600" b="1" dirty="0">
                <a:latin typeface="+mn-lt"/>
              </a:rPr>
              <a:t>funkcji małych i średnich  miast</a:t>
            </a:r>
            <a:r>
              <a:rPr lang="pl-PL" sz="1600" dirty="0">
                <a:latin typeface="+mn-lt"/>
              </a:rPr>
              <a:t>, a także </a:t>
            </a:r>
            <a:r>
              <a:rPr lang="pl-PL" sz="1600" b="1" dirty="0">
                <a:latin typeface="+mn-lt"/>
              </a:rPr>
              <a:t>ośrodków gminnych</a:t>
            </a:r>
            <a:r>
              <a:rPr lang="pl-PL" sz="1600" dirty="0">
                <a:latin typeface="+mn-lt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6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oszczędne korzystanie z zasobów</a:t>
            </a:r>
            <a:r>
              <a:rPr lang="pl-PL" sz="1600" dirty="0">
                <a:latin typeface="+mn-lt"/>
              </a:rPr>
              <a:t> z uwzględnieniem wagi gospodarki w obiegu zamkniętym,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6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oszczędne korzystanie z przestrzeni,</a:t>
            </a:r>
            <a:r>
              <a:rPr lang="pl-PL" sz="1600" dirty="0">
                <a:latin typeface="+mn-lt"/>
              </a:rPr>
              <a:t> racjonalne ograniczanie </a:t>
            </a:r>
            <a:r>
              <a:rPr lang="pl-PL" sz="1600" dirty="0" err="1">
                <a:latin typeface="+mn-lt"/>
              </a:rPr>
              <a:t>suburbanizacji</a:t>
            </a:r>
            <a:r>
              <a:rPr lang="pl-PL" sz="1600" dirty="0">
                <a:latin typeface="+mn-lt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6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stymulowanie procesów rozwojowych w oparciu o </a:t>
            </a:r>
            <a:r>
              <a:rPr lang="pl-PL" sz="1600" b="1" dirty="0">
                <a:latin typeface="+mn-lt"/>
              </a:rPr>
              <a:t>zasoby endogeniczne</a:t>
            </a:r>
            <a:r>
              <a:rPr lang="pl-PL" sz="1600" dirty="0">
                <a:latin typeface="+mn-lt"/>
              </a:rPr>
              <a:t>. </a:t>
            </a:r>
            <a:endParaRPr lang="pl-PL" b="1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BAB39200-13F3-7F41-BB40-110A7889B85D}"/>
              </a:ext>
            </a:extLst>
          </p:cNvPr>
          <p:cNvSpPr/>
          <p:nvPr/>
        </p:nvSpPr>
        <p:spPr>
          <a:xfrm>
            <a:off x="3563888" y="0"/>
            <a:ext cx="143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Wprowadzenie</a:t>
            </a:r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xmlns="" id="{2F5EFDF7-B17B-E04B-BF9C-2D8CE7B4FFF8}"/>
              </a:ext>
            </a:extLst>
          </p:cNvPr>
          <p:cNvSpPr/>
          <p:nvPr/>
        </p:nvSpPr>
        <p:spPr>
          <a:xfrm>
            <a:off x="323528" y="1127671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Strategia Rozwoju Województwa Lubelskiego na lata 2014-2020 (z perspektywą do 2030 roku) 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wraz z</a:t>
            </a:r>
            <a:r>
              <a:rPr lang="pl-PL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Planem Zagospodarowania Przestrzennego Województwa Lubelskiego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stanowi ramy dla realizacji polityk rozwojowych, czyli </a:t>
            </a:r>
            <a:r>
              <a:rPr lang="pl-PL" b="1" dirty="0">
                <a:solidFill>
                  <a:srgbClr val="0000FF"/>
                </a:solidFill>
                <a:latin typeface="+mn-lt"/>
              </a:rPr>
              <a:t>wyznacza długoterminowe cele i kierunki rozwoju </a:t>
            </a:r>
            <a:r>
              <a:rPr lang="pl-PL" dirty="0">
                <a:latin typeface="+mn-lt"/>
              </a:rPr>
              <a:t>województwa lubelskiego.</a:t>
            </a:r>
          </a:p>
        </p:txBody>
      </p:sp>
      <p:pic>
        <p:nvPicPr>
          <p:cNvPr id="8" name="Obraz 9">
            <a:extLst>
              <a:ext uri="{FF2B5EF4-FFF2-40B4-BE49-F238E27FC236}">
                <a16:creationId xmlns:a16="http://schemas.microsoft.com/office/drawing/2014/main" xmlns="" id="{D927D05F-ED72-634E-84B0-5208CD2FE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692696"/>
            <a:ext cx="3375223" cy="4899517"/>
          </a:xfrm>
          <a:prstGeom prst="rect">
            <a:avLst/>
          </a:prstGeom>
        </p:spPr>
      </p:pic>
      <p:pic>
        <p:nvPicPr>
          <p:cNvPr id="9" name="Obraz 5" descr="h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4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30</a:t>
            </a:fld>
            <a:endParaRPr lang="pl-PL"/>
          </a:p>
        </p:txBody>
      </p:sp>
      <p:sp>
        <p:nvSpPr>
          <p:cNvPr id="6" name="Prostokąt 8">
            <a:extLst>
              <a:ext uri="{FF2B5EF4-FFF2-40B4-BE49-F238E27FC236}">
                <a16:creationId xmlns:a16="http://schemas.microsoft.com/office/drawing/2014/main" xmlns="" id="{68D83986-31ED-C34B-B7E6-1F0D3D9F0ECC}"/>
              </a:ext>
            </a:extLst>
          </p:cNvPr>
          <p:cNvSpPr/>
          <p:nvPr/>
        </p:nvSpPr>
        <p:spPr>
          <a:xfrm>
            <a:off x="611560" y="1556792"/>
            <a:ext cx="7831124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2. Terytorialny paradygmat rozwoju - 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dopasowanie charakteru i zakresu wsparcia </a:t>
            </a: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 specyfiki i potrzeb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określonych terytoriów. N</a:t>
            </a:r>
            <a:r>
              <a:rPr lang="pl-PL" dirty="0">
                <a:latin typeface="+mn-lt"/>
              </a:rPr>
              <a:t>iezbędna jest  weryfikacja zapisów na temat OSI:</a:t>
            </a:r>
          </a:p>
          <a:p>
            <a:endParaRPr lang="pl-PL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+mn-lt"/>
              </a:rPr>
              <a:t>uwzględnienie</a:t>
            </a:r>
            <a:r>
              <a:rPr lang="pl-PL" dirty="0">
                <a:latin typeface="+mn-lt"/>
              </a:rPr>
              <a:t> OSI o </a:t>
            </a:r>
            <a:r>
              <a:rPr lang="pl-PL" b="1" dirty="0">
                <a:latin typeface="+mn-lt"/>
              </a:rPr>
              <a:t>znaczeniu krajowym</a:t>
            </a:r>
            <a:r>
              <a:rPr lang="pl-PL" dirty="0">
                <a:latin typeface="+mn-lt"/>
              </a:rPr>
              <a:t> i określenie dla nich rozwoju i  zakresu interwencji z poziomu regionalnego;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+mn-lt"/>
              </a:rPr>
              <a:t>Spójność OSI </a:t>
            </a:r>
            <a:r>
              <a:rPr lang="pl-PL" dirty="0">
                <a:latin typeface="+mn-lt"/>
              </a:rPr>
              <a:t>i obszarów funkcjonalnych,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wyodrębnienie w nowej perspektywie finansowej Celu Priorytetowego 5 Polityki Spójności - Europa bliżej obywateli. </a:t>
            </a:r>
          </a:p>
        </p:txBody>
      </p:sp>
      <p:sp>
        <p:nvSpPr>
          <p:cNvPr id="7" name="Prostokąt 9">
            <a:extLst>
              <a:ext uri="{FF2B5EF4-FFF2-40B4-BE49-F238E27FC236}">
                <a16:creationId xmlns:a16="http://schemas.microsoft.com/office/drawing/2014/main" xmlns="" id="{2C18630E-185B-DD4B-B69E-0D9571AF8062}"/>
              </a:ext>
            </a:extLst>
          </p:cNvPr>
          <p:cNvSpPr/>
          <p:nvPr/>
        </p:nvSpPr>
        <p:spPr>
          <a:xfrm>
            <a:off x="2911786" y="0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Kluczowe elementy aktualizacji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97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31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1E85966C-84A2-7248-A717-C3F778EA0D20}"/>
              </a:ext>
            </a:extLst>
          </p:cNvPr>
          <p:cNvSpPr/>
          <p:nvPr/>
        </p:nvSpPr>
        <p:spPr>
          <a:xfrm>
            <a:off x="611560" y="1556792"/>
            <a:ext cx="7992888" cy="2862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3. Kształtowanie potencjału administracji samorządowej szczebla lokalnego do podejmowania działań prorozwojowych</a:t>
            </a: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Strategia </a:t>
            </a:r>
            <a:r>
              <a:rPr lang="pl-PL" dirty="0"/>
              <a:t>regionalna uwzględnia cele istotne dla rozwoju województwa, których osiągnięcie będzie możliwe dzięki podjęciu </a:t>
            </a:r>
            <a:r>
              <a:rPr lang="pl-PL" b="1" dirty="0"/>
              <a:t>synergicznych  działań przez różne </a:t>
            </a:r>
            <a:r>
              <a:rPr lang="pl-PL" b="1" dirty="0" smtClean="0"/>
              <a:t>podmioty</a:t>
            </a:r>
            <a:r>
              <a:rPr lang="pl-PL" dirty="0" smtClean="0">
                <a:latin typeface="+mn-lt"/>
              </a:rPr>
              <a:t>.</a:t>
            </a:r>
            <a:endParaRPr lang="pl-PL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Zgodnie z  obowiązkiem ustawowym </a:t>
            </a:r>
            <a:r>
              <a:rPr lang="pl-PL" i="1" dirty="0">
                <a:latin typeface="+mn-lt"/>
              </a:rPr>
              <a:t>Strategia</a:t>
            </a:r>
            <a:r>
              <a:rPr lang="pl-PL" dirty="0">
                <a:latin typeface="+mn-lt"/>
              </a:rPr>
              <a:t> określi te kierunki działań, które będą podejmowane przez samorząd województwa dla osiągnięcia celów strategicznych i przyjętej polityki rozwoju województwa. </a:t>
            </a: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62AE4A4F-A857-C841-9E67-742C05B375FE}"/>
              </a:ext>
            </a:extLst>
          </p:cNvPr>
          <p:cNvSpPr/>
          <p:nvPr/>
        </p:nvSpPr>
        <p:spPr>
          <a:xfrm>
            <a:off x="2911786" y="-5632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Kluczowe elementy aktualizacji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28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32</a:t>
            </a:fld>
            <a:endParaRPr lang="pl-PL"/>
          </a:p>
        </p:txBody>
      </p:sp>
      <p:sp>
        <p:nvSpPr>
          <p:cNvPr id="6" name="Prostokąt 7">
            <a:extLst>
              <a:ext uri="{FF2B5EF4-FFF2-40B4-BE49-F238E27FC236}">
                <a16:creationId xmlns:a16="http://schemas.microsoft.com/office/drawing/2014/main" xmlns="" id="{AEA77735-7EFE-9E49-BB05-8CD866CC2ED1}"/>
              </a:ext>
            </a:extLst>
          </p:cNvPr>
          <p:cNvSpPr/>
          <p:nvPr/>
        </p:nvSpPr>
        <p:spPr>
          <a:xfrm>
            <a:off x="652538" y="1484784"/>
            <a:ext cx="7704856" cy="2226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3366FF"/>
              </a:buClr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4. Sytuacja i procesy demograficzne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uznanie zjawiska depopulacji za </a:t>
            </a:r>
            <a:r>
              <a:rPr lang="pl-PL" b="1" dirty="0">
                <a:latin typeface="+mn-lt"/>
              </a:rPr>
              <a:t>kluczowe uwarunkowanie wpływające na kierunki działań</a:t>
            </a:r>
            <a:r>
              <a:rPr lang="pl-PL" dirty="0">
                <a:latin typeface="+mn-lt"/>
              </a:rPr>
              <a:t> w różnych sferach,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+mn-lt"/>
              </a:rPr>
              <a:t>zwiększanie atrakcyjności życia w regionie </a:t>
            </a:r>
            <a:r>
              <a:rPr lang="pl-PL" dirty="0">
                <a:latin typeface="+mn-lt"/>
              </a:rPr>
              <a:t>poprzez podnoszenie jakości usług publicznych (optymalna lokalizacja w połączeniu z organizacją dostępności) oraz ułatwianie rozwoju branż tworzących wysokiej jakości miejsc pracy. </a:t>
            </a:r>
            <a:endParaRPr lang="pl-PL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8">
            <a:extLst>
              <a:ext uri="{FF2B5EF4-FFF2-40B4-BE49-F238E27FC236}">
                <a16:creationId xmlns:a16="http://schemas.microsoft.com/office/drawing/2014/main" xmlns="" id="{DBE6FC23-C41D-ED4A-B842-D2B7A80EE21F}"/>
              </a:ext>
            </a:extLst>
          </p:cNvPr>
          <p:cNvSpPr/>
          <p:nvPr/>
        </p:nvSpPr>
        <p:spPr>
          <a:xfrm>
            <a:off x="2911786" y="0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Kluczowe elementy aktualizacji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99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33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5EA932DC-CAD7-834F-B349-B4D7B7315630}"/>
              </a:ext>
            </a:extLst>
          </p:cNvPr>
          <p:cNvSpPr/>
          <p:nvPr/>
        </p:nvSpPr>
        <p:spPr>
          <a:xfrm>
            <a:off x="580530" y="689683"/>
            <a:ext cx="7776864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5. Dynamiczny rozwój i wzrost znaczenia międzynarodowych powiązań gospodarczych, naukowych i technologicznych oraz rosnące znaczenie korporacji ponadnarodowych </a:t>
            </a:r>
          </a:p>
          <a:p>
            <a:endParaRPr lang="pl-PL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wzajemne </a:t>
            </a:r>
            <a:r>
              <a:rPr lang="pl-PL" sz="1600" b="1" dirty="0"/>
              <a:t>relacje strategii rozwoju województwa z regionalną strategią innowacji </a:t>
            </a:r>
            <a:r>
              <a:rPr lang="pl-PL" sz="1600" dirty="0"/>
              <a:t>i jej rolą tak, by innowacje były postrzegane jako horyzontalny ważny czynnik podnoszenia konkurencyjności regionu, a nie jedynie jako  dokument służący korzystaniu ze wsparcia z funduszy strukturalnych UE,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pozycjonowania </a:t>
            </a:r>
            <a:r>
              <a:rPr lang="pl-PL" sz="1600" b="1" dirty="0"/>
              <a:t>sektora rolniczego</a:t>
            </a:r>
            <a:r>
              <a:rPr lang="pl-PL" sz="1600" dirty="0"/>
              <a:t> nie jako odrębnego elementu wymagającego wsparcia, ale jako ważne ogniwo dla </a:t>
            </a:r>
            <a:r>
              <a:rPr lang="pl-PL" sz="1600" b="1" dirty="0"/>
              <a:t>budowania łańcucha  wartości</a:t>
            </a:r>
            <a:r>
              <a:rPr lang="pl-PL" sz="1600" dirty="0"/>
              <a:t> w przemyśle rolno-spożywczym a także w branżach pokrewnych, bazujących na surowcach rolnych,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b="1" dirty="0"/>
              <a:t>poszukiwania nisz rozwojowych i unikalnych funkcji</a:t>
            </a:r>
            <a:r>
              <a:rPr lang="pl-PL" sz="1600" dirty="0"/>
              <a:t>, wykorzystujących zasoby dostępne w województwie dla tworzenia produktów i usług poszukiwanych przez użytkowników z poza regionu,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położenia większego nacisku na </a:t>
            </a:r>
            <a:r>
              <a:rPr lang="pl-PL" sz="1600" b="1" dirty="0"/>
              <a:t>sieciowanie i rozwój gospodarczej współpracy zagranicznej</a:t>
            </a:r>
            <a:r>
              <a:rPr lang="pl-PL" sz="1600" dirty="0"/>
              <a:t>. </a:t>
            </a: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0AD26515-2528-3943-9B99-56F44C045066}"/>
              </a:ext>
            </a:extLst>
          </p:cNvPr>
          <p:cNvSpPr/>
          <p:nvPr/>
        </p:nvSpPr>
        <p:spPr>
          <a:xfrm>
            <a:off x="2911786" y="0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Kluczowe elementy aktualizacji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85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34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03EF7681-4CD6-EC44-8DCC-D5CA8A3504F2}"/>
              </a:ext>
            </a:extLst>
          </p:cNvPr>
          <p:cNvSpPr/>
          <p:nvPr/>
        </p:nvSpPr>
        <p:spPr>
          <a:xfrm>
            <a:off x="611560" y="1052736"/>
            <a:ext cx="8075240" cy="3631763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6. Założenia europejskiej Polityki Spójności po roku 2020</a:t>
            </a:r>
          </a:p>
          <a:p>
            <a:endParaRPr lang="pl-PL" b="1" dirty="0">
              <a:latin typeface="+mn-lt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latin typeface="+mn-lt"/>
              </a:rPr>
              <a:t>uwzględnienie priorytetów rozwoju energetyki</a:t>
            </a:r>
            <a:r>
              <a:rPr lang="pl-PL" sz="1600" dirty="0">
                <a:latin typeface="+mn-lt"/>
              </a:rPr>
              <a:t>, w tym m. in. wynikających z Pakietu Zimowego UE, dotyczących budowy sieci i infrastruktury energetycznej, rozwijania energetyki </a:t>
            </a:r>
            <a:r>
              <a:rPr lang="pl-PL" sz="1600" dirty="0" err="1">
                <a:latin typeface="+mn-lt"/>
              </a:rPr>
              <a:t>prosumenckiej</a:t>
            </a:r>
            <a:r>
              <a:rPr lang="pl-PL" sz="1600" dirty="0">
                <a:latin typeface="+mn-lt"/>
              </a:rPr>
              <a:t> oraz magazynów energii, a także lokalnych systemów bilansowania,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6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szersze ujęcie kwestii dostosowania do </a:t>
            </a:r>
            <a:r>
              <a:rPr lang="pl-PL" sz="1600" b="1" dirty="0">
                <a:latin typeface="+mn-lt"/>
              </a:rPr>
              <a:t>zmian klimatycznych</a:t>
            </a:r>
            <a:r>
              <a:rPr lang="pl-PL" sz="1600" dirty="0">
                <a:latin typeface="+mn-lt"/>
              </a:rPr>
              <a:t>, w tym – szczególnie priorytetowe ujęcie problemu zanieczyszczenia powietrza,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6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nadanie większej wagi dla </a:t>
            </a:r>
            <a:r>
              <a:rPr lang="pl-PL" sz="1600" b="1" dirty="0">
                <a:latin typeface="+mn-lt"/>
              </a:rPr>
              <a:t>gospodarki o obiegu zamkniętym</a:t>
            </a:r>
            <a:r>
              <a:rPr lang="pl-PL" sz="1600" dirty="0">
                <a:latin typeface="+mn-lt"/>
              </a:rPr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6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nadanie priorytetu dla inicjatyw oddolnych, będących przejawem aktywności społeczności lokalnych w kierunku poprawy sytuacji gospodarczej oraz jakości życia.</a:t>
            </a:r>
            <a:r>
              <a:rPr lang="pl-PL" dirty="0"/>
              <a:t> </a:t>
            </a: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B40ACAFC-8193-C644-81B6-A48DEE26FD48}"/>
              </a:ext>
            </a:extLst>
          </p:cNvPr>
          <p:cNvSpPr/>
          <p:nvPr/>
        </p:nvSpPr>
        <p:spPr>
          <a:xfrm>
            <a:off x="2911786" y="0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Kluczowe elementy aktualizacji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85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35</a:t>
            </a:fld>
            <a:endParaRPr lang="pl-PL"/>
          </a:p>
        </p:txBody>
      </p:sp>
      <p:sp>
        <p:nvSpPr>
          <p:cNvPr id="6" name="Prostokąt 7">
            <a:extLst>
              <a:ext uri="{FF2B5EF4-FFF2-40B4-BE49-F238E27FC236}">
                <a16:creationId xmlns:a16="http://schemas.microsoft.com/office/drawing/2014/main" xmlns="" id="{AABD889C-583B-4A49-93A8-7F2D43686EFD}"/>
              </a:ext>
            </a:extLst>
          </p:cNvPr>
          <p:cNvSpPr/>
          <p:nvPr/>
        </p:nvSpPr>
        <p:spPr>
          <a:xfrm>
            <a:off x="773324" y="908720"/>
            <a:ext cx="79134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7. Nowe mechanizmy koordynacji interwencji krajowej i regionalnej/lokalnej</a:t>
            </a:r>
          </a:p>
          <a:p>
            <a:endParaRPr lang="pl-PL" b="1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weryfikacja </a:t>
            </a:r>
            <a:r>
              <a:rPr lang="pl-PL" b="1" dirty="0">
                <a:latin typeface="+mn-lt"/>
              </a:rPr>
              <a:t>zakresu i sposobu współpracy w ramach spójnej polityki regionalnej strony rządowej i samorządowej</a:t>
            </a:r>
            <a:r>
              <a:rPr lang="pl-PL" dirty="0">
                <a:latin typeface="+mn-lt"/>
              </a:rPr>
              <a:t>, w tym rozstrzygnięcie dotyczące nowego procesu wyłaniania i realizacji zadań strategicznych,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zdefiniowanie zakresu i kierunków </a:t>
            </a:r>
            <a:r>
              <a:rPr lang="pl-PL" b="1" dirty="0">
                <a:latin typeface="+mn-lt"/>
              </a:rPr>
              <a:t>wsparcia z poziomu regionalnego dla krajowych OSI</a:t>
            </a:r>
            <a:r>
              <a:rPr lang="pl-PL" dirty="0">
                <a:latin typeface="+mn-lt"/>
              </a:rPr>
              <a:t>,</a:t>
            </a:r>
          </a:p>
          <a:p>
            <a:pPr lvl="0"/>
            <a:endParaRPr lang="pl-PL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określenie </a:t>
            </a:r>
            <a:r>
              <a:rPr lang="pl-PL" b="1" dirty="0">
                <a:latin typeface="+mn-lt"/>
              </a:rPr>
              <a:t>procedury wyłaniania  przedsięwzięć strategicznych</a:t>
            </a:r>
            <a:r>
              <a:rPr lang="pl-PL" dirty="0">
                <a:latin typeface="+mn-lt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+mn-lt"/>
              </a:rPr>
              <a:t>wykorzystanie oddolnych inicjatyw społecznych</a:t>
            </a:r>
            <a:r>
              <a:rPr lang="pl-PL" dirty="0">
                <a:latin typeface="+mn-lt"/>
              </a:rPr>
              <a:t> i innych inicjatyw oraz wypracowanych już wstępnych koncepcji przedsięwzięć o charakterze zintegrowanym. </a:t>
            </a:r>
          </a:p>
        </p:txBody>
      </p:sp>
      <p:sp>
        <p:nvSpPr>
          <p:cNvPr id="7" name="Prostokąt 8">
            <a:extLst>
              <a:ext uri="{FF2B5EF4-FFF2-40B4-BE49-F238E27FC236}">
                <a16:creationId xmlns:a16="http://schemas.microsoft.com/office/drawing/2014/main" xmlns="" id="{9BF7BDF0-3D0D-2143-8F39-46FB4230A87B}"/>
              </a:ext>
            </a:extLst>
          </p:cNvPr>
          <p:cNvSpPr/>
          <p:nvPr/>
        </p:nvSpPr>
        <p:spPr>
          <a:xfrm>
            <a:off x="2911786" y="0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Kluczowe elementy aktualizacji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52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36</a:t>
            </a:fld>
            <a:endParaRPr lang="pl-PL"/>
          </a:p>
        </p:txBody>
      </p:sp>
      <p:sp>
        <p:nvSpPr>
          <p:cNvPr id="8" name="Prostokąt 2">
            <a:extLst>
              <a:ext uri="{FF2B5EF4-FFF2-40B4-BE49-F238E27FC236}">
                <a16:creationId xmlns:a16="http://schemas.microsoft.com/office/drawing/2014/main" xmlns="" id="{B3206A86-DB52-D542-8038-1CC596E56B12}"/>
              </a:ext>
            </a:extLst>
          </p:cNvPr>
          <p:cNvSpPr/>
          <p:nvPr/>
        </p:nvSpPr>
        <p:spPr>
          <a:xfrm>
            <a:off x="755576" y="1628800"/>
            <a:ext cx="7859216" cy="2780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3366FF"/>
              </a:buClr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Położenie geopolityczne i  wymiar transgraniczny.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+mn-lt"/>
              </a:rPr>
              <a:t>zaktualizowanie </a:t>
            </a:r>
            <a:r>
              <a:rPr lang="pl-PL" b="1" i="1" dirty="0" smtClean="0">
                <a:latin typeface="+mn-lt"/>
              </a:rPr>
              <a:t>Strategii </a:t>
            </a:r>
            <a:r>
              <a:rPr lang="pl-PL" b="1" i="1" dirty="0">
                <a:latin typeface="+mn-lt"/>
              </a:rPr>
              <a:t>Współpracy Transgranicznej </a:t>
            </a:r>
            <a:r>
              <a:rPr lang="pl-PL" i="1" dirty="0">
                <a:latin typeface="+mn-lt"/>
              </a:rPr>
              <a:t>(</a:t>
            </a:r>
            <a:r>
              <a:rPr lang="pl-PL" dirty="0">
                <a:latin typeface="+mn-lt"/>
              </a:rPr>
              <a:t>wspólnie z przygranicznymi regionami Ukrainy i Białorusi),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weryfikacja </a:t>
            </a:r>
            <a:r>
              <a:rPr lang="pl-PL" b="1" dirty="0">
                <a:latin typeface="+mn-lt"/>
              </a:rPr>
              <a:t>ocena sytuacji i położenia geopolitycznego Lubelszczyzny  </a:t>
            </a:r>
            <a:r>
              <a:rPr lang="pl-PL" dirty="0">
                <a:latin typeface="+mn-lt"/>
              </a:rPr>
              <a:t>w  kontekście nowej  sytuacji wynikającej z możliwych sieci powiązań  oraz budowania  scenariuszy rozwoju w kontekście nowych powiązań i możliwości rozwojowych wynikających  np. z budowy  trasy S19 Północ-Południe „Via </a:t>
            </a:r>
            <a:r>
              <a:rPr lang="pl-PL" dirty="0" err="1">
                <a:latin typeface="+mn-lt"/>
              </a:rPr>
              <a:t>Carpatia</a:t>
            </a:r>
            <a:r>
              <a:rPr lang="pl-PL" dirty="0">
                <a:latin typeface="+mn-lt"/>
              </a:rPr>
              <a:t>” i  rozwijającej się Inicjatywy </a:t>
            </a:r>
            <a:r>
              <a:rPr lang="pl-PL" b="1" dirty="0" err="1">
                <a:latin typeface="+mn-lt"/>
              </a:rPr>
              <a:t>Trójmorza</a:t>
            </a:r>
            <a:r>
              <a:rPr lang="pl-PL" dirty="0">
                <a:latin typeface="+mn-lt"/>
              </a:rPr>
              <a:t>.</a:t>
            </a:r>
            <a:endParaRPr lang="pl-PL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7">
            <a:extLst>
              <a:ext uri="{FF2B5EF4-FFF2-40B4-BE49-F238E27FC236}">
                <a16:creationId xmlns:a16="http://schemas.microsoft.com/office/drawing/2014/main" xmlns="" id="{BC928506-E183-F249-98CA-55DF5033018E}"/>
              </a:ext>
            </a:extLst>
          </p:cNvPr>
          <p:cNvSpPr/>
          <p:nvPr/>
        </p:nvSpPr>
        <p:spPr>
          <a:xfrm>
            <a:off x="2911786" y="0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Kluczowe elementy aktualizacji</a:t>
            </a:r>
            <a:endParaRPr lang="pl-PL" sz="1600" dirty="0">
              <a:latin typeface="+mn-lt"/>
            </a:endParaRPr>
          </a:p>
        </p:txBody>
      </p:sp>
      <p:pic>
        <p:nvPicPr>
          <p:cNvPr id="10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03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37</a:t>
            </a:fld>
            <a:endParaRPr lang="pl-PL"/>
          </a:p>
        </p:txBody>
      </p:sp>
      <p:sp>
        <p:nvSpPr>
          <p:cNvPr id="6" name="Prostokąt 7">
            <a:extLst>
              <a:ext uri="{FF2B5EF4-FFF2-40B4-BE49-F238E27FC236}">
                <a16:creationId xmlns:a16="http://schemas.microsoft.com/office/drawing/2014/main" xmlns="" id="{DB29D0FA-E226-D741-99BD-D5493BE89EEC}"/>
              </a:ext>
            </a:extLst>
          </p:cNvPr>
          <p:cNvSpPr/>
          <p:nvPr/>
        </p:nvSpPr>
        <p:spPr>
          <a:xfrm>
            <a:off x="791569" y="727143"/>
            <a:ext cx="7848872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449580" algn="l"/>
              </a:tabLst>
            </a:pPr>
            <a:r>
              <a:rPr lang="pl-PL" sz="1600" b="1" kern="1600" dirty="0">
                <a:solidFill>
                  <a:srgbClr val="3366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Debata publiczna dotycząca Założeń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449580" algn="l"/>
              </a:tabLst>
            </a:pPr>
            <a:r>
              <a:rPr lang="pl-PL" sz="1600" b="1" kern="1600" dirty="0">
                <a:solidFill>
                  <a:srgbClr val="3366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Spotkania w podregionach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449580" algn="l"/>
              </a:tabLst>
            </a:pPr>
            <a:r>
              <a:rPr lang="pl-PL" sz="1600" b="1" kern="1600" dirty="0">
                <a:solidFill>
                  <a:srgbClr val="3366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Spotkania tematyczne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449580" algn="l"/>
              </a:tabLst>
            </a:pPr>
            <a:r>
              <a:rPr lang="pl-PL" sz="1600" b="1" kern="1600" dirty="0">
                <a:solidFill>
                  <a:srgbClr val="3366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Konsultacje społeczne</a:t>
            </a:r>
          </a:p>
          <a:p>
            <a:pPr lvl="0"/>
            <a:r>
              <a:rPr lang="pl-PL" sz="1600" b="1" dirty="0">
                <a:latin typeface="+mn-lt"/>
              </a:rPr>
              <a:t>Podstawowe grupy docelowe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jednostki lokalnego samorządu terytorialnego,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samorząd gospodarczy,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związki zawodowe,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administracja rządowa, w szczególności wojewoda,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inne województwa,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organizacje pozarządowe,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podmioty wymienione w art. 3 ust. 3 ustawy z dnia 24 kwietnia 2003 r. o działalności pożytku publicznego i o wolontariacie,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lubelskie uczelnie wyższe oraz jednostki naukowo-badawcze,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Komisja Wspólna Rządu i Samorządu Terytorialnego.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Wojewódzka Rada Dialogu Społecznego.</a:t>
            </a:r>
            <a:r>
              <a:rPr lang="pl-PL" sz="1600" b="1" kern="1600" dirty="0">
                <a:solidFill>
                  <a:srgbClr val="3366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b="1" kern="1600" dirty="0">
              <a:solidFill>
                <a:srgbClr val="3366FF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8">
            <a:extLst>
              <a:ext uri="{FF2B5EF4-FFF2-40B4-BE49-F238E27FC236}">
                <a16:creationId xmlns:a16="http://schemas.microsoft.com/office/drawing/2014/main" xmlns="" id="{98B84F90-82BB-0A4F-A789-BC76606CA691}"/>
              </a:ext>
            </a:extLst>
          </p:cNvPr>
          <p:cNvSpPr/>
          <p:nvPr/>
        </p:nvSpPr>
        <p:spPr>
          <a:xfrm>
            <a:off x="2911786" y="0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Główne etapy prac</a:t>
            </a:r>
            <a:endParaRPr lang="pl-PL" sz="1600" dirty="0">
              <a:latin typeface="+mn-lt"/>
            </a:endParaRP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71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38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D5E3C392-3CD4-5E4C-A808-86136B4ACD36}"/>
              </a:ext>
            </a:extLst>
          </p:cNvPr>
          <p:cNvSpPr/>
          <p:nvPr/>
        </p:nvSpPr>
        <p:spPr>
          <a:xfrm>
            <a:off x="477888" y="829747"/>
            <a:ext cx="820891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Wysoki potencjał przyrodniczy dla roślinnej produkcji rolnej - „Lubelskie Zagłębie Żywnościowe” – strategiczny obszar bezpieczeństwa żywnościowego kraju</a:t>
            </a: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4C0F4A4A-DCA1-2D48-80FE-E53C71FCFF68}"/>
              </a:ext>
            </a:extLst>
          </p:cNvPr>
          <p:cNvSpPr/>
          <p:nvPr/>
        </p:nvSpPr>
        <p:spPr>
          <a:xfrm>
            <a:off x="2911786" y="0"/>
            <a:ext cx="2995884" cy="3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UWAGI</a:t>
            </a:r>
            <a:endParaRPr lang="pl-PL" sz="1600" dirty="0">
              <a:latin typeface="+mn-lt"/>
            </a:endParaRPr>
          </a:p>
        </p:txBody>
      </p:sp>
      <p:sp>
        <p:nvSpPr>
          <p:cNvPr id="8" name="Prostokąt 9">
            <a:extLst>
              <a:ext uri="{FF2B5EF4-FFF2-40B4-BE49-F238E27FC236}">
                <a16:creationId xmlns:a16="http://schemas.microsoft.com/office/drawing/2014/main" xmlns="" id="{B0D0144F-5629-764D-95C0-56286A545643}"/>
              </a:ext>
            </a:extLst>
          </p:cNvPr>
          <p:cNvSpPr/>
          <p:nvPr/>
        </p:nvSpPr>
        <p:spPr>
          <a:xfrm>
            <a:off x="467544" y="2204864"/>
            <a:ext cx="8208912" cy="19697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Potencjał akademicki Lublina i Puław (chodzi przy tym nie tylko o bogaty wachlarz instytucji badawczo-rozwojowych, ale także ogromną liczbę „nie wykorzystanej” młodzieży akademickiej) sprzyjający rozwojowi gospodarki </a:t>
            </a:r>
            <a:r>
              <a:rPr lang="pl-PL" sz="2000" dirty="0" smtClean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innowacyjnej</a:t>
            </a:r>
          </a:p>
          <a:p>
            <a:pPr lvl="0" algn="just"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en-US" sz="1400" i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Znalezienie</a:t>
            </a:r>
            <a:r>
              <a:rPr lang="en-US" sz="14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i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zatrzymanie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najlepszych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pracowników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jest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najbardziej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wartościową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zdolnością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.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Dałbym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wszystko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, co mam,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wszystkie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moje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pieniądze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aby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tylko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mieć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tę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umiejętność</a:t>
            </a:r>
            <a:r>
              <a:rPr lang="en-US" sz="1400" dirty="0">
                <a:solidFill>
                  <a:srgbClr val="000000"/>
                </a:solidFill>
                <a:ea typeface="Times New Roman"/>
                <a:cs typeface="Times New Roman"/>
              </a:rPr>
              <a:t>. John D. </a:t>
            </a:r>
            <a:r>
              <a:rPr lang="en-US" sz="1400" dirty="0" smtClean="0">
                <a:solidFill>
                  <a:srgbClr val="000000"/>
                </a:solidFill>
                <a:ea typeface="Times New Roman"/>
                <a:cs typeface="Times New Roman"/>
              </a:rPr>
              <a:t>Rockefeller</a:t>
            </a:r>
            <a:r>
              <a:rPr lang="en-US" sz="1400" dirty="0" smtClean="0"/>
              <a:t>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Prostokąt 10">
            <a:extLst>
              <a:ext uri="{FF2B5EF4-FFF2-40B4-BE49-F238E27FC236}">
                <a16:creationId xmlns:a16="http://schemas.microsoft.com/office/drawing/2014/main" xmlns="" id="{E513562E-F92F-D748-9CD1-10E450637EB2}"/>
              </a:ext>
            </a:extLst>
          </p:cNvPr>
          <p:cNvSpPr/>
          <p:nvPr/>
        </p:nvSpPr>
        <p:spPr>
          <a:xfrm>
            <a:off x="467544" y="4437112"/>
            <a:ext cx="8208912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Możliwości rozwoju srebrnej gospodarki wykorzystującej wewnętrzne zasoby przyrodnicze i kulturowe oraz lokalizację w sąsiedztwie dużych zasobów demograficznych (Warszawa, Kraków, Śląsk),</a:t>
            </a:r>
            <a:endParaRPr lang="pl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86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39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FEE2EB58-7897-244F-BFA7-B71156B01F37}"/>
              </a:ext>
            </a:extLst>
          </p:cNvPr>
          <p:cNvSpPr/>
          <p:nvPr/>
        </p:nvSpPr>
        <p:spPr>
          <a:xfrm>
            <a:off x="611560" y="1556792"/>
            <a:ext cx="8075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1 - KSZTAŁTOWANIE OBSZARU STRATEGICZNYCH ZASOBÓW ŻYWNOŚCIOWYCH KRAJU – skala regionalna, cel gospodarczy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2 - WZMACNIANIE FUNKCJI OŚRODKÓW SUBREGIONALNYCH I MNIEJSZYCH MIAST – skala </a:t>
            </a:r>
            <a:r>
              <a:rPr lang="pl-PL" sz="20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subregionalna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cel społeczny i gospodarczy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3 – ZRÓWNOWAŻONY ROZWÓJ ZASOBÓW WEWNĘTRZNYCH – skala lokalna, cel społeczny i gospodarczy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04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4</a:t>
            </a:fld>
            <a:endParaRPr lang="pl-PL"/>
          </a:p>
        </p:txBody>
      </p:sp>
      <p:sp>
        <p:nvSpPr>
          <p:cNvPr id="6" name="Prostokąt 7">
            <a:extLst>
              <a:ext uri="{FF2B5EF4-FFF2-40B4-BE49-F238E27FC236}">
                <a16:creationId xmlns:a16="http://schemas.microsoft.com/office/drawing/2014/main" xmlns="" id="{1C50FA61-602F-B949-BF70-4C869D313C5C}"/>
              </a:ext>
            </a:extLst>
          </p:cNvPr>
          <p:cNvSpPr/>
          <p:nvPr/>
        </p:nvSpPr>
        <p:spPr>
          <a:xfrm>
            <a:off x="3563888" y="0"/>
            <a:ext cx="143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Wprowadzenie</a:t>
            </a:r>
          </a:p>
        </p:txBody>
      </p:sp>
      <p:pic>
        <p:nvPicPr>
          <p:cNvPr id="7" name="Obraz 8">
            <a:extLst>
              <a:ext uri="{FF2B5EF4-FFF2-40B4-BE49-F238E27FC236}">
                <a16:creationId xmlns:a16="http://schemas.microsoft.com/office/drawing/2014/main" xmlns="" id="{6E44A465-88D9-B747-9BC9-D316A5819F1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4320262" cy="53010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2">
            <a:extLst>
              <a:ext uri="{FF2B5EF4-FFF2-40B4-BE49-F238E27FC236}">
                <a16:creationId xmlns:a16="http://schemas.microsoft.com/office/drawing/2014/main" xmlns="" id="{6FF564A9-640A-8146-ADC0-66DBCEB089F8}"/>
              </a:ext>
            </a:extLst>
          </p:cNvPr>
          <p:cNvSpPr/>
          <p:nvPr/>
        </p:nvSpPr>
        <p:spPr>
          <a:xfrm>
            <a:off x="251520" y="764704"/>
            <a:ext cx="3330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Dokumenty polityki rozwoju na poziomie regionalnym</a:t>
            </a:r>
            <a:r>
              <a:rPr lang="pl-PL" dirty="0">
                <a:latin typeface="+mn-lt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36510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Po co </a:t>
            </a:r>
            <a:r>
              <a:rPr lang="en-US" sz="1600" i="1" dirty="0" err="1" smtClean="0">
                <a:solidFill>
                  <a:srgbClr val="FF0000"/>
                </a:solidFill>
              </a:rPr>
              <a:t>tyle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dokumentów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mr-IN" sz="1600" i="1" dirty="0" smtClean="0">
                <a:solidFill>
                  <a:srgbClr val="FF0000"/>
                </a:solidFill>
              </a:rPr>
              <a:t>…</a:t>
            </a:r>
            <a:r>
              <a:rPr lang="pl-PL" sz="1600" i="1" dirty="0" smtClean="0">
                <a:solidFill>
                  <a:srgbClr val="FF0000"/>
                </a:solidFill>
              </a:rPr>
              <a:t>. </a:t>
            </a:r>
            <a:r>
              <a:rPr lang="en-US" sz="1600" i="1" dirty="0" smtClean="0">
                <a:solidFill>
                  <a:srgbClr val="FF0000"/>
                </a:solidFill>
              </a:rPr>
              <a:t>?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10" name="Obraz 5" descr="h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22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40</a:t>
            </a:fld>
            <a:endParaRPr lang="pl-PL"/>
          </a:p>
        </p:txBody>
      </p:sp>
      <p:pic>
        <p:nvPicPr>
          <p:cNvPr id="6" name="Obraz 4">
            <a:extLst>
              <a:ext uri="{FF2B5EF4-FFF2-40B4-BE49-F238E27FC236}">
                <a16:creationId xmlns:a16="http://schemas.microsoft.com/office/drawing/2014/main" xmlns="" id="{E19E380F-1A41-0D4B-B977-3CC5EAFF5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21" y="716156"/>
            <a:ext cx="4322597" cy="4297020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xmlns="" id="{93DB0EDD-E8E9-2F46-9CE6-634950921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97" y="704150"/>
            <a:ext cx="4386256" cy="4437259"/>
          </a:xfrm>
          <a:prstGeom prst="rect">
            <a:avLst/>
          </a:prstGeom>
        </p:spPr>
      </p:pic>
      <p:sp>
        <p:nvSpPr>
          <p:cNvPr id="8" name="Prostokąt 5">
            <a:extLst>
              <a:ext uri="{FF2B5EF4-FFF2-40B4-BE49-F238E27FC236}">
                <a16:creationId xmlns:a16="http://schemas.microsoft.com/office/drawing/2014/main" xmlns="" id="{5F1BECCC-C3BA-564A-ADF2-70461D36E35F}"/>
              </a:ext>
            </a:extLst>
          </p:cNvPr>
          <p:cNvSpPr/>
          <p:nvPr/>
        </p:nvSpPr>
        <p:spPr>
          <a:xfrm>
            <a:off x="2789858" y="50870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1 - </a:t>
            </a:r>
            <a:r>
              <a:rPr lang="pl-PL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KSZTAŁTOWANIE OBSZARU STRATEGICZNYCH ZASOBÓW ŻYWNOŚCIOWYCH KRAJU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skala regionalna, cel gospodarczy</a:t>
            </a:r>
          </a:p>
        </p:txBody>
      </p:sp>
      <p:pic>
        <p:nvPicPr>
          <p:cNvPr id="9" name="Obraz 5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70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41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F76CC32-2E6D-2845-8A75-8B4D563E6B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680945"/>
            <a:ext cx="3959045" cy="5589240"/>
          </a:xfrm>
          <a:prstGeom prst="rect">
            <a:avLst/>
          </a:prstGeom>
        </p:spPr>
      </p:pic>
      <p:sp>
        <p:nvSpPr>
          <p:cNvPr id="7" name="Prostokąt 2">
            <a:extLst>
              <a:ext uri="{FF2B5EF4-FFF2-40B4-BE49-F238E27FC236}">
                <a16:creationId xmlns:a16="http://schemas.microsoft.com/office/drawing/2014/main" xmlns="" id="{282DA90D-2E36-E14B-BD39-AF5234C61904}"/>
              </a:ext>
            </a:extLst>
          </p:cNvPr>
          <p:cNvSpPr/>
          <p:nvPr/>
        </p:nvSpPr>
        <p:spPr>
          <a:xfrm>
            <a:off x="432048" y="2564904"/>
            <a:ext cx="3131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pl-PL" b="1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2 - WZMACNIANIE FUNKCJI OŚRODKÓW SUBREGIONALNYCH I MNIEJSZYCH MIAST </a:t>
            </a:r>
            <a:r>
              <a:rPr lang="pl-PL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skala </a:t>
            </a:r>
            <a:r>
              <a:rPr lang="pl-PL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subregionalna</a:t>
            </a:r>
            <a:r>
              <a:rPr lang="pl-PL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cel społeczny i gospodarczy</a:t>
            </a: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35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42</a:t>
            </a:fld>
            <a:endParaRPr lang="pl-PL"/>
          </a:p>
        </p:txBody>
      </p:sp>
      <p:sp>
        <p:nvSpPr>
          <p:cNvPr id="6" name="Prostokąt 8">
            <a:extLst>
              <a:ext uri="{FF2B5EF4-FFF2-40B4-BE49-F238E27FC236}">
                <a16:creationId xmlns:a16="http://schemas.microsoft.com/office/drawing/2014/main" xmlns="" id="{3C3F687F-C1B3-2445-BE50-84436FBF8452}"/>
              </a:ext>
            </a:extLst>
          </p:cNvPr>
          <p:cNvSpPr/>
          <p:nvPr/>
        </p:nvSpPr>
        <p:spPr>
          <a:xfrm>
            <a:off x="323528" y="1196752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3 – 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ZRÓWNOWAŻONY ROZWÓJ ZASOBÓW WEWNĘTRZNYCH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skala lokalna, cel społeczny i gospodarczy</a:t>
            </a:r>
          </a:p>
        </p:txBody>
      </p:sp>
      <p:pic>
        <p:nvPicPr>
          <p:cNvPr id="7" name="Obraz 12">
            <a:extLst>
              <a:ext uri="{FF2B5EF4-FFF2-40B4-BE49-F238E27FC236}">
                <a16:creationId xmlns:a16="http://schemas.microsoft.com/office/drawing/2014/main" xmlns="" id="{9BBCA3E6-A4F6-9B46-87AC-CFBD5298C0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552" y="735392"/>
            <a:ext cx="4415922" cy="5551968"/>
          </a:xfrm>
          <a:prstGeom prst="rect">
            <a:avLst/>
          </a:prstGeom>
        </p:spPr>
      </p:pic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90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43</a:t>
            </a:fld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3491880" y="27809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Dziękuję</a:t>
            </a:r>
            <a:r>
              <a:rPr lang="en-US" i="1" dirty="0" smtClean="0"/>
              <a:t>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uwagę</a:t>
            </a:r>
            <a:endParaRPr lang="en-US" i="1" dirty="0"/>
          </a:p>
        </p:txBody>
      </p:sp>
      <p:pic>
        <p:nvPicPr>
          <p:cNvPr id="7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123728" y="764704"/>
            <a:ext cx="51845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err="1"/>
              <a:t>Sukces</a:t>
            </a:r>
            <a:r>
              <a:rPr lang="en-US" sz="1600" i="1" dirty="0"/>
              <a:t> </a:t>
            </a:r>
            <a:r>
              <a:rPr lang="en-US" sz="1600" i="1" dirty="0" err="1"/>
              <a:t>przychodzi</a:t>
            </a:r>
            <a:r>
              <a:rPr lang="en-US" sz="1600" i="1" dirty="0"/>
              <a:t> </a:t>
            </a:r>
            <a:r>
              <a:rPr lang="en-US" sz="1600" i="1" dirty="0" err="1"/>
              <a:t>jedynie</a:t>
            </a:r>
            <a:r>
              <a:rPr lang="en-US" sz="1600" i="1" dirty="0"/>
              <a:t> do </a:t>
            </a:r>
            <a:r>
              <a:rPr lang="en-US" sz="1600" i="1" dirty="0" err="1"/>
              <a:t>tych</a:t>
            </a:r>
            <a:r>
              <a:rPr lang="en-US" sz="1600" i="1" dirty="0"/>
              <a:t> </a:t>
            </a:r>
            <a:r>
              <a:rPr lang="en-US" sz="1600" i="1" dirty="0" err="1"/>
              <a:t>którzy</a:t>
            </a:r>
            <a:r>
              <a:rPr lang="en-US" sz="1600" i="1" dirty="0"/>
              <a:t> </a:t>
            </a:r>
            <a:r>
              <a:rPr lang="en-US" sz="1600" i="1" dirty="0" err="1"/>
              <a:t>działają</a:t>
            </a:r>
            <a:r>
              <a:rPr lang="en-US" sz="1600" i="1" dirty="0"/>
              <a:t>, </a:t>
            </a:r>
            <a:endParaRPr lang="en-US" sz="1600" i="1" dirty="0" smtClean="0"/>
          </a:p>
          <a:p>
            <a:pPr algn="just"/>
            <a:r>
              <a:rPr lang="en-US" sz="1600" i="1" dirty="0" err="1" smtClean="0"/>
              <a:t>podczas</a:t>
            </a:r>
            <a:r>
              <a:rPr lang="en-US" sz="1600" i="1" dirty="0" smtClean="0"/>
              <a:t> </a:t>
            </a:r>
            <a:r>
              <a:rPr lang="en-US" sz="1600" i="1" dirty="0" err="1"/>
              <a:t>gdy</a:t>
            </a:r>
            <a:r>
              <a:rPr lang="en-US" sz="1600" i="1" dirty="0"/>
              <a:t> </a:t>
            </a:r>
            <a:r>
              <a:rPr lang="en-US" sz="1600" i="1" dirty="0" err="1"/>
              <a:t>pozostali</a:t>
            </a:r>
            <a:r>
              <a:rPr lang="en-US" sz="1600" i="1" dirty="0"/>
              <a:t> </a:t>
            </a:r>
            <a:r>
              <a:rPr lang="en-US" sz="1600" i="1" dirty="0" err="1"/>
              <a:t>oczekują</a:t>
            </a:r>
            <a:r>
              <a:rPr lang="en-US" sz="1600" i="1" dirty="0"/>
              <a:t> </a:t>
            </a:r>
            <a:r>
              <a:rPr lang="en-US" sz="1600" i="1" dirty="0" err="1"/>
              <a:t>jego</a:t>
            </a:r>
            <a:r>
              <a:rPr lang="en-US" sz="1600" i="1" dirty="0"/>
              <a:t> </a:t>
            </a:r>
            <a:r>
              <a:rPr lang="en-US" sz="1600" i="1" dirty="0" err="1"/>
              <a:t>nadejścia</a:t>
            </a:r>
            <a:r>
              <a:rPr lang="en-US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7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5</a:t>
            </a:fld>
            <a:endParaRPr lang="pl-PL"/>
          </a:p>
        </p:txBody>
      </p:sp>
      <p:sp>
        <p:nvSpPr>
          <p:cNvPr id="6" name="Prostokąt 7">
            <a:extLst>
              <a:ext uri="{FF2B5EF4-FFF2-40B4-BE49-F238E27FC236}">
                <a16:creationId xmlns:a16="http://schemas.microsoft.com/office/drawing/2014/main" xmlns="" id="{3C76E846-E36A-A64A-B3BA-8C9BD1C99486}"/>
              </a:ext>
            </a:extLst>
          </p:cNvPr>
          <p:cNvSpPr/>
          <p:nvPr/>
        </p:nvSpPr>
        <p:spPr>
          <a:xfrm>
            <a:off x="467544" y="7647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Uchwała Nr IV/96/2019 Sejmiku Województwa Lubelskiego z dnia 11 marca 2019 r. w sprawie przystąpienia do aktualizacji Strategii Rozwoju Województwa Lubelskiego na lata 2014-2020 (z perspektywą do 2030 roku). </a:t>
            </a:r>
            <a:endParaRPr lang="pl-PL" sz="1400" i="1" dirty="0">
              <a:latin typeface="+mn-lt"/>
            </a:endParaRPr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xmlns="" id="{684F77A9-8E1E-894E-8DF8-29571A9B00F0}"/>
              </a:ext>
            </a:extLst>
          </p:cNvPr>
          <p:cNvSpPr/>
          <p:nvPr/>
        </p:nvSpPr>
        <p:spPr>
          <a:xfrm>
            <a:off x="755576" y="2452988"/>
            <a:ext cx="7931224" cy="19849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Celami nadrzędnymi nowej Strategii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województwa lubelskiego są: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spójność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z nowymi dokumentami szczebla krajowego;</a:t>
            </a: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zgodność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z założeniami nowego okresu programowania UE na lata 2021-2027;</a:t>
            </a: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odpowiedź na wyzwania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wynikające ze zmian w sytuacji społecznej i gospodarczej regionu. </a:t>
            </a:r>
            <a:endParaRPr lang="pl-PL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9">
            <a:extLst>
              <a:ext uri="{FF2B5EF4-FFF2-40B4-BE49-F238E27FC236}">
                <a16:creationId xmlns:a16="http://schemas.microsoft.com/office/drawing/2014/main" xmlns="" id="{A9855592-F3AC-1A4C-B95C-39B4DDFC34F7}"/>
              </a:ext>
            </a:extLst>
          </p:cNvPr>
          <p:cNvSpPr/>
          <p:nvPr/>
        </p:nvSpPr>
        <p:spPr>
          <a:xfrm>
            <a:off x="3563888" y="0"/>
            <a:ext cx="143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Wprowadzenie</a:t>
            </a:r>
          </a:p>
        </p:txBody>
      </p:sp>
      <p:pic>
        <p:nvPicPr>
          <p:cNvPr id="9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92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6</a:t>
            </a:fld>
            <a:endParaRPr lang="pl-PL"/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xmlns="" id="{4F3FE8C4-4780-DE47-B64F-F4274839DDBD}"/>
              </a:ext>
            </a:extLst>
          </p:cNvPr>
          <p:cNvSpPr/>
          <p:nvPr/>
        </p:nvSpPr>
        <p:spPr>
          <a:xfrm>
            <a:off x="629308" y="1628800"/>
            <a:ext cx="7560840" cy="2622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270510" algn="ctr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czego wynikają </a:t>
            </a:r>
            <a:r>
              <a:rPr lang="pl-PL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Założenia?</a:t>
            </a:r>
          </a:p>
          <a:p>
            <a:pPr marL="457200" indent="270510" algn="ctr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wniosków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zawartych w diagnozie sytuacji społeczno-gospodarczej i przestrzennej regionu,</a:t>
            </a: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identyfikacji uwarunkowań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rozwojowych wewnętrznych i zewnętrznych,</a:t>
            </a: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założeń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polityk krajowych i unijnych oddziałujących na strategiczne wybory regionu, </a:t>
            </a: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pl-PL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 wniosków</a:t>
            </a:r>
            <a:r>
              <a:rPr lang="pl-PL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z przeprowadzonego badania ewaluacyjnego. </a:t>
            </a:r>
            <a:endParaRPr lang="pl-PL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7">
            <a:extLst>
              <a:ext uri="{FF2B5EF4-FFF2-40B4-BE49-F238E27FC236}">
                <a16:creationId xmlns:a16="http://schemas.microsoft.com/office/drawing/2014/main" xmlns="" id="{E7FFE97D-BF31-F34C-8257-3C84AE6655F4}"/>
              </a:ext>
            </a:extLst>
          </p:cNvPr>
          <p:cNvSpPr/>
          <p:nvPr/>
        </p:nvSpPr>
        <p:spPr>
          <a:xfrm>
            <a:off x="3563888" y="0"/>
            <a:ext cx="143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Wprowadzenie</a:t>
            </a:r>
          </a:p>
        </p:txBody>
      </p:sp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20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7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B560091F-3437-874C-9178-E7EC55DD796F}"/>
              </a:ext>
            </a:extLst>
          </p:cNvPr>
          <p:cNvSpPr/>
          <p:nvPr/>
        </p:nvSpPr>
        <p:spPr>
          <a:xfrm>
            <a:off x="3563888" y="0"/>
            <a:ext cx="1534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Uwarunkowania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9B6D3400-4D34-1A4B-A803-B1BD247E2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836025"/>
              </p:ext>
            </p:extLst>
          </p:nvPr>
        </p:nvGraphicFramePr>
        <p:xfrm>
          <a:off x="755576" y="908721"/>
          <a:ext cx="7560840" cy="442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5" descr="her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33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8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9F0B6842-073D-8741-9654-8FA9C9725F25}"/>
              </a:ext>
            </a:extLst>
          </p:cNvPr>
          <p:cNvSpPr/>
          <p:nvPr/>
        </p:nvSpPr>
        <p:spPr>
          <a:xfrm>
            <a:off x="3563888" y="0"/>
            <a:ext cx="1586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Procesy globalne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09E230-D4C3-9F4E-A5CE-9A636D1E5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07" y="1043758"/>
            <a:ext cx="49307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dirty="0"/>
              <a:t>Globalizacja</a:t>
            </a:r>
          </a:p>
          <a:p>
            <a:pPr eaLnBrk="1" hangingPunct="1"/>
            <a:r>
              <a:rPr lang="pl-PL" altLang="pl-PL" dirty="0"/>
              <a:t>Kształtowanie się nowych potęg ekonomicznych</a:t>
            </a:r>
          </a:p>
          <a:p>
            <a:pPr eaLnBrk="1" hangingPunct="1"/>
            <a:r>
              <a:rPr lang="pl-PL" altLang="pl-PL" dirty="0"/>
              <a:t>Lokalizm</a:t>
            </a:r>
          </a:p>
          <a:p>
            <a:pPr eaLnBrk="1" hangingPunct="1"/>
            <a:r>
              <a:rPr lang="pl-PL" altLang="pl-PL" dirty="0"/>
              <a:t>Polaryzacja demograficzna</a:t>
            </a:r>
          </a:p>
          <a:p>
            <a:pPr eaLnBrk="1" hangingPunct="1"/>
            <a:r>
              <a:rPr lang="pl-PL" altLang="pl-PL" dirty="0"/>
              <a:t>Przekształcenia środowiska</a:t>
            </a:r>
          </a:p>
          <a:p>
            <a:pPr eaLnBrk="1" hangingPunct="1"/>
            <a:r>
              <a:rPr lang="pl-PL" altLang="pl-PL" dirty="0"/>
              <a:t>Dywersyfikacja źródeł energii</a:t>
            </a:r>
          </a:p>
          <a:p>
            <a:pPr eaLnBrk="1" hangingPunct="1"/>
            <a:r>
              <a:rPr lang="pl-PL" altLang="pl-PL" dirty="0"/>
              <a:t>Społeczeństwo wiedzy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1BA54923-0F9C-E249-A8DF-8738B179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160" y="969689"/>
            <a:ext cx="28813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19401703-410A-C64F-AB7A-4CD23543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275"/>
            <a:ext cx="828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 dirty="0">
                <a:solidFill>
                  <a:srgbClr val="0000FF"/>
                </a:solidFill>
                <a:latin typeface="Arial" panose="020B0604020202020204" pitchFamily="34" charset="0"/>
              </a:rPr>
              <a:t>Unifikacja, Standaryzacja, Redukcja, Dostępność, Kopiowanie</a:t>
            </a:r>
            <a:r>
              <a:rPr lang="en-GB" altLang="pl-PL" sz="1400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pl-PL" altLang="pl-PL" sz="1400" dirty="0">
                <a:solidFill>
                  <a:srgbClr val="0000FF"/>
                </a:solidFill>
                <a:latin typeface="Arial" panose="020B0604020202020204" pitchFamily="34" charset="0"/>
              </a:rPr>
              <a:t>Dezintegracja</a:t>
            </a:r>
            <a:r>
              <a:rPr lang="en-GB" altLang="pl-PL" sz="1400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pl-PL" altLang="pl-PL" sz="1400" dirty="0">
                <a:solidFill>
                  <a:srgbClr val="0000FF"/>
                </a:solidFill>
                <a:latin typeface="Arial" panose="020B0604020202020204" pitchFamily="34" charset="0"/>
              </a:rPr>
              <a:t>Wspólny rynek</a:t>
            </a:r>
          </a:p>
        </p:txBody>
      </p:sp>
      <p:pic>
        <p:nvPicPr>
          <p:cNvPr id="10" name="Obraz 6" descr="800px-McDonaldsWorldLocations.svg.png">
            <a:extLst>
              <a:ext uri="{FF2B5EF4-FFF2-40B4-BE49-F238E27FC236}">
                <a16:creationId xmlns:a16="http://schemas.microsoft.com/office/drawing/2014/main" xmlns="" id="{DF169D39-C9B3-7645-93BE-D78062609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" y="3284538"/>
            <a:ext cx="43100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950ACD52-5C0C-2F4B-84B6-173609F17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027" y="5178330"/>
            <a:ext cx="1728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 i="1" dirty="0" err="1">
                <a:latin typeface="Arial" panose="020B0604020202020204" pitchFamily="34" charset="0"/>
              </a:rPr>
              <a:t>McDonald`s</a:t>
            </a:r>
            <a:r>
              <a:rPr lang="pl-PL" altLang="pl-PL" sz="1200" i="1" dirty="0">
                <a:latin typeface="Arial" panose="020B0604020202020204" pitchFamily="34" charset="0"/>
              </a:rPr>
              <a:t> network</a:t>
            </a:r>
          </a:p>
        </p:txBody>
      </p:sp>
      <p:pic>
        <p:nvPicPr>
          <p:cNvPr id="12" name="Obraz 5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5631886"/>
            <a:ext cx="551217" cy="62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92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A57F0F7-4566-B047-8D23-F93D2D60C75C}"/>
              </a:ext>
            </a:extLst>
          </p:cNvPr>
          <p:cNvSpPr/>
          <p:nvPr/>
        </p:nvSpPr>
        <p:spPr>
          <a:xfrm>
            <a:off x="2123728" y="6582475"/>
            <a:ext cx="4572000" cy="27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11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Założenia aktualizacji Strategii Rozwoju Województwa Lubelskiego …..</a:t>
            </a:r>
            <a:endParaRPr lang="pl-PL" sz="11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217" y="5619240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Profesor Jerzy </a:t>
            </a:r>
            <a:r>
              <a:rPr lang="pl-PL" sz="1000" dirty="0" smtClean="0"/>
              <a:t>BAŃSKI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F93EF20-D87F-2049-B0CC-53E773A1E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34911"/>
            <a:ext cx="1256160" cy="365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E99F-2AFD-48AF-90AB-57BA10A18F66}" type="slidenum">
              <a:rPr lang="pl-PL" smtClean="0"/>
              <a:t>9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E6584082-C864-E249-A258-C18AE273D4C8}"/>
              </a:ext>
            </a:extLst>
          </p:cNvPr>
          <p:cNvSpPr/>
          <p:nvPr/>
        </p:nvSpPr>
        <p:spPr>
          <a:xfrm>
            <a:off x="3563888" y="0"/>
            <a:ext cx="1586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Procesy globalne</a:t>
            </a:r>
          </a:p>
        </p:txBody>
      </p:sp>
      <p:pic>
        <p:nvPicPr>
          <p:cNvPr id="7" name="Picture 5" descr="P1000242">
            <a:extLst>
              <a:ext uri="{FF2B5EF4-FFF2-40B4-BE49-F238E27FC236}">
                <a16:creationId xmlns:a16="http://schemas.microsoft.com/office/drawing/2014/main" xmlns="" id="{1179F6B3-B48D-9B49-B68B-A70D7B48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000765_big">
            <a:extLst>
              <a:ext uri="{FF2B5EF4-FFF2-40B4-BE49-F238E27FC236}">
                <a16:creationId xmlns:a16="http://schemas.microsoft.com/office/drawing/2014/main" xmlns="" id="{8888DD49-ED75-3042-9223-BA879C1C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ot9202">
            <a:extLst>
              <a:ext uri="{FF2B5EF4-FFF2-40B4-BE49-F238E27FC236}">
                <a16:creationId xmlns:a16="http://schemas.microsoft.com/office/drawing/2014/main" xmlns="" id="{AAABDEDE-8C66-2144-9FAC-95683ECB4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4513" y="1700213"/>
            <a:ext cx="22494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 descr="Avesome_Spectecle">
            <a:extLst>
              <a:ext uri="{FF2B5EF4-FFF2-40B4-BE49-F238E27FC236}">
                <a16:creationId xmlns:a16="http://schemas.microsoft.com/office/drawing/2014/main" xmlns="" id="{7E036FB7-4824-6D4E-A0C2-078C304BC1F9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0" y="3933825"/>
            <a:ext cx="3276600" cy="2457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l-PL" sz="1800"/>
          </a:p>
        </p:txBody>
      </p:sp>
      <p:pic>
        <p:nvPicPr>
          <p:cNvPr id="11" name="Picture 9" descr="ScreenShot074">
            <a:extLst>
              <a:ext uri="{FF2B5EF4-FFF2-40B4-BE49-F238E27FC236}">
                <a16:creationId xmlns:a16="http://schemas.microsoft.com/office/drawing/2014/main" xmlns="" id="{511A4E39-BE2C-A446-B597-6A4253E1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4068762" cy="25257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2116</Words>
  <Application>Microsoft Office PowerPoint</Application>
  <PresentationFormat>Pokaz na ekranie (4:3)</PresentationFormat>
  <Paragraphs>427</Paragraphs>
  <Slides>43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54" baseType="lpstr">
      <vt:lpstr>MS Mincho</vt:lpstr>
      <vt:lpstr>ＭＳ Ｐゴシック</vt:lpstr>
      <vt:lpstr>Arial</vt:lpstr>
      <vt:lpstr>Calibri</vt:lpstr>
      <vt:lpstr>Courier New</vt:lpstr>
      <vt:lpstr>Garamond</vt:lpstr>
      <vt:lpstr>Mangal</vt:lpstr>
      <vt:lpstr>Symbol</vt:lpstr>
      <vt:lpstr>Times New Roman</vt:lpstr>
      <vt:lpstr>Motyw pakietu Office</vt:lpstr>
      <vt:lpstr>Fotografia Photo Editor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Jurek</dc:creator>
  <cp:lastModifiedBy>Robert Sokolnicki</cp:lastModifiedBy>
  <cp:revision>15</cp:revision>
  <dcterms:created xsi:type="dcterms:W3CDTF">2019-09-17T13:55:38Z</dcterms:created>
  <dcterms:modified xsi:type="dcterms:W3CDTF">2019-10-10T13:34:56Z</dcterms:modified>
</cp:coreProperties>
</file>